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4" r:id="rId2"/>
  </p:sldMasterIdLst>
  <p:notesMasterIdLst>
    <p:notesMasterId r:id="rId54"/>
  </p:notesMasterIdLst>
  <p:handoutMasterIdLst>
    <p:handoutMasterId r:id="rId55"/>
  </p:handoutMasterIdLst>
  <p:sldIdLst>
    <p:sldId id="378" r:id="rId3"/>
    <p:sldId id="270" r:id="rId4"/>
    <p:sldId id="345" r:id="rId5"/>
    <p:sldId id="346" r:id="rId6"/>
    <p:sldId id="347" r:id="rId7"/>
    <p:sldId id="341" r:id="rId8"/>
    <p:sldId id="377" r:id="rId9"/>
    <p:sldId id="379" r:id="rId10"/>
    <p:sldId id="371" r:id="rId11"/>
    <p:sldId id="380" r:id="rId12"/>
    <p:sldId id="381" r:id="rId13"/>
    <p:sldId id="382" r:id="rId14"/>
    <p:sldId id="352" r:id="rId15"/>
    <p:sldId id="349" r:id="rId16"/>
    <p:sldId id="373" r:id="rId17"/>
    <p:sldId id="374" r:id="rId18"/>
    <p:sldId id="375" r:id="rId19"/>
    <p:sldId id="384" r:id="rId20"/>
    <p:sldId id="261" r:id="rId21"/>
    <p:sldId id="383" r:id="rId22"/>
    <p:sldId id="262" r:id="rId23"/>
    <p:sldId id="263" r:id="rId24"/>
    <p:sldId id="264" r:id="rId25"/>
    <p:sldId id="265" r:id="rId26"/>
    <p:sldId id="340" r:id="rId27"/>
    <p:sldId id="295" r:id="rId28"/>
    <p:sldId id="366" r:id="rId29"/>
    <p:sldId id="284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286" r:id="rId44"/>
    <p:sldId id="339" r:id="rId45"/>
    <p:sldId id="288" r:id="rId46"/>
    <p:sldId id="367" r:id="rId47"/>
    <p:sldId id="293" r:id="rId48"/>
    <p:sldId id="376" r:id="rId49"/>
    <p:sldId id="298" r:id="rId50"/>
    <p:sldId id="294" r:id="rId51"/>
    <p:sldId id="368" r:id="rId52"/>
    <p:sldId id="369" r:id="rId53"/>
  </p:sldIdLst>
  <p:sldSz cx="9144000" cy="6858000" type="screen4x3"/>
  <p:notesSz cx="6781800" cy="9880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FFFF"/>
    <a:srgbClr val="D9D9D9"/>
    <a:srgbClr val="A9E3A7"/>
    <a:srgbClr val="9EFF8C"/>
    <a:srgbClr val="FF8787"/>
    <a:srgbClr val="FFFD98"/>
    <a:srgbClr val="F6F492"/>
    <a:srgbClr val="E3E18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 autoAdjust="0"/>
    <p:restoredTop sz="80918" autoAdjust="0"/>
  </p:normalViewPr>
  <p:slideViewPr>
    <p:cSldViewPr>
      <p:cViewPr>
        <p:scale>
          <a:sx n="70" d="100"/>
          <a:sy n="70" d="100"/>
        </p:scale>
        <p:origin x="-1829" y="-96"/>
      </p:cViewPr>
      <p:guideLst>
        <p:guide orient="horz" pos="2160"/>
        <p:guide pos="2208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94030"/>
          </a:xfrm>
          <a:prstGeom prst="rect">
            <a:avLst/>
          </a:prstGeom>
        </p:spPr>
        <p:txBody>
          <a:bodyPr vert="horz" lIns="91230" tIns="45615" rIns="91230" bIns="456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1452" y="0"/>
            <a:ext cx="2938780" cy="494030"/>
          </a:xfrm>
          <a:prstGeom prst="rect">
            <a:avLst/>
          </a:prstGeom>
        </p:spPr>
        <p:txBody>
          <a:bodyPr vert="horz" lIns="91230" tIns="45615" rIns="91230" bIns="45615" rtlCol="0"/>
          <a:lstStyle>
            <a:lvl1pPr algn="r">
              <a:defRPr sz="1200"/>
            </a:lvl1pPr>
          </a:lstStyle>
          <a:p>
            <a:fld id="{740ACC93-9796-40C6-A1FD-69E3E4B2BC21}" type="datetimeFigureOut">
              <a:rPr lang="en-US" smtClean="0"/>
              <a:pPr/>
              <a:t>2/23/2014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84855"/>
            <a:ext cx="2938780" cy="494030"/>
          </a:xfrm>
          <a:prstGeom prst="rect">
            <a:avLst/>
          </a:prstGeom>
        </p:spPr>
        <p:txBody>
          <a:bodyPr vert="horz" lIns="91230" tIns="45615" rIns="91230" bIns="456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1452" y="9384855"/>
            <a:ext cx="2938780" cy="494030"/>
          </a:xfrm>
          <a:prstGeom prst="rect">
            <a:avLst/>
          </a:prstGeom>
        </p:spPr>
        <p:txBody>
          <a:bodyPr vert="horz" lIns="91230" tIns="45615" rIns="91230" bIns="45615" rtlCol="0" anchor="b"/>
          <a:lstStyle>
            <a:lvl1pPr algn="r">
              <a:defRPr sz="1200"/>
            </a:lvl1pPr>
          </a:lstStyle>
          <a:p>
            <a:fld id="{349ECE08-84D3-4C90-ABF3-B93EAD1A18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452" y="0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8180" y="4693285"/>
            <a:ext cx="5425440" cy="444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30" tIns="45615" rIns="91230" bIns="45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30" tIns="45615" rIns="91230" bIns="456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272CD9D-2646-4073-ACED-DA20004BEA0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130301" y="741045"/>
            <a:ext cx="4521200" cy="3705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230" tIns="45615" rIns="91230" bIns="45615" anchor="ctr"/>
          <a:lstStyle/>
          <a:p>
            <a:endParaRPr lang="en-US"/>
          </a:p>
        </p:txBody>
      </p:sp>
      <p:sp>
        <p:nvSpPr>
          <p:cNvPr id="55299" name="Text Box 3"/>
          <p:cNvSpPr>
            <a:spLocks noGrp="1" noChangeArrowheads="1"/>
          </p:cNvSpPr>
          <p:nvPr>
            <p:ph type="body"/>
          </p:nvPr>
        </p:nvSpPr>
        <p:spPr>
          <a:xfrm>
            <a:off x="1113033" y="4707008"/>
            <a:ext cx="4546317" cy="4446270"/>
          </a:xfrm>
          <a:noFill/>
          <a:ln/>
        </p:spPr>
        <p:txBody>
          <a:bodyPr wrap="none" anchor="ctr"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EFEBE9-C00A-4422-A155-C3C14540D87F}" type="slidenum">
              <a:rPr lang="en-US"/>
              <a:pPr/>
              <a:t>14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nl-NL" smtClean="0">
                <a:ea typeface="ＭＳ Ｐゴシック" pitchFamily="34" charset="-128"/>
              </a:rPr>
              <a:t>Fourier decomposition has discrete frequency steps: 1 cycle per time window, 2 cycles per time window, etc. That’s the reason for the Rayleigh frequency.</a:t>
            </a:r>
          </a:p>
        </p:txBody>
      </p:sp>
      <p:sp>
        <p:nvSpPr>
          <p:cNvPr id="65540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35DD1463-B0BA-4DA2-A87C-1EBD0028A62A}" type="slidenum">
              <a:rPr lang="en-US" sz="1200"/>
              <a:pPr algn="r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991971AF-1A46-4242-ADC5-752F87CEAC77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F8161-3008-4D19-90D5-C5FDEBBA5125}" type="slidenum">
              <a:rPr lang="en-US"/>
              <a:pPr/>
              <a:t>19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7B4FF-1D11-4813-B7B5-D54878E0C396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B20A6-0006-4785-A70D-A85E48A8ECD7}" type="slidenum">
              <a:rPr lang="en-US"/>
              <a:pPr/>
              <a:t>21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6F1A56-057C-487E-870C-800A5B05249E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2DE525-F408-4387-BB10-6F41C8D826A0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25A91-E31E-4B68-BAAB-2CA2164248CA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B74337-32EE-4964-8735-37B8477EF054}" type="slidenum">
              <a:rPr lang="en-US"/>
              <a:pPr/>
              <a:t>24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510569-6ED4-4E22-916D-B65EA3CC6B7C}" type="slidenum">
              <a:rPr lang="en-US"/>
              <a:pPr/>
              <a:t>25</a:t>
            </a:fld>
            <a:endParaRPr lang="en-US"/>
          </a:p>
        </p:txBody>
      </p:sp>
      <p:sp>
        <p:nvSpPr>
          <p:cNvPr id="747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74757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7350CB4C-A57C-4B6F-990E-4395E493A4C5}" type="slidenum">
              <a:rPr lang="en-US" sz="1200"/>
              <a:pPr algn="r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3ACBC-FB11-41DF-833D-4DE91EAB0C81}" type="slidenum">
              <a:rPr lang="en-US"/>
              <a:pPr/>
              <a:t>26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13D6B0-426F-4ED3-B149-D25E270FED55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9D56AD-D162-42DF-B9FB-A568FC085518}" type="slidenum">
              <a:rPr lang="en-US"/>
              <a:pPr/>
              <a:t>28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999646-19C1-4E0A-BC62-B4542A43949A}" type="slidenum">
              <a:rPr lang="en-US"/>
              <a:pPr/>
              <a:t>29</a:t>
            </a:fld>
            <a:endParaRPr lang="en-US"/>
          </a:p>
        </p:txBody>
      </p:sp>
      <p:sp>
        <p:nvSpPr>
          <p:cNvPr id="788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78853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6329CFF7-9FB2-4FAA-9EE5-E2B2DE0F4086}" type="slidenum">
              <a:rPr lang="en-US" sz="1200"/>
              <a:pPr algn="r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E2BFC9-B5EB-4EDC-9261-4B258ADEC879}" type="slidenum">
              <a:rPr lang="en-US"/>
              <a:pPr/>
              <a:t>30</a:t>
            </a:fld>
            <a:endParaRPr lang="en-US"/>
          </a:p>
        </p:txBody>
      </p:sp>
      <p:sp>
        <p:nvSpPr>
          <p:cNvPr id="798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79877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CAB6AE30-F0D7-4BCA-8DA3-61D888E08DEB}" type="slidenum">
              <a:rPr lang="en-US" sz="1200"/>
              <a:pPr algn="r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5704C9-CED6-439C-A511-28FEA81B2D5E}" type="slidenum">
              <a:rPr lang="en-US"/>
              <a:pPr/>
              <a:t>31</a:t>
            </a:fld>
            <a:endParaRPr lang="en-US"/>
          </a:p>
        </p:txBody>
      </p:sp>
      <p:sp>
        <p:nvSpPr>
          <p:cNvPr id="808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9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0901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2E8B6C6C-BA39-4545-8C9B-4AECCD008F4E}" type="slidenum">
              <a:rPr lang="en-US" sz="1200"/>
              <a:pPr algn="r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AFB9D4-493A-4EB8-9F96-F4BCCAFA4CA1}" type="slidenum">
              <a:rPr lang="en-US"/>
              <a:pPr/>
              <a:t>32</a:t>
            </a:fld>
            <a:endParaRPr lang="en-US"/>
          </a:p>
        </p:txBody>
      </p:sp>
      <p:sp>
        <p:nvSpPr>
          <p:cNvPr id="819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1925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2EC7895E-A7BC-4FEE-862F-4BEC621E482B}" type="slidenum">
              <a:rPr lang="en-US" sz="1200"/>
              <a:pPr algn="r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B0160D-76E0-4107-B84B-DBFDCD7BC3BE}" type="slidenum">
              <a:rPr lang="en-US"/>
              <a:pPr/>
              <a:t>33</a:t>
            </a:fld>
            <a:endParaRPr lang="en-US"/>
          </a:p>
        </p:txBody>
      </p:sp>
      <p:sp>
        <p:nvSpPr>
          <p:cNvPr id="829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2949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ABEE8171-EAF3-4600-B2EB-CEBD5F9FC17B}" type="slidenum">
              <a:rPr lang="en-US" sz="1200"/>
              <a:pPr algn="r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3BB897-A6CA-42B1-9D31-A00E002845A5}" type="slidenum">
              <a:rPr lang="en-US"/>
              <a:pPr/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A3F8E8-04E6-42AE-A0BA-DA5915C7E779}" type="slidenum">
              <a:rPr lang="en-US"/>
              <a:pPr/>
              <a:t>34</a:t>
            </a:fld>
            <a:endParaRPr lang="en-US"/>
          </a:p>
        </p:txBody>
      </p:sp>
      <p:sp>
        <p:nvSpPr>
          <p:cNvPr id="839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3973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0D382135-4442-4884-9679-D84D94C77CCD}" type="slidenum">
              <a:rPr lang="en-US" sz="1200"/>
              <a:pPr algn="r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DEC1AB-8746-4F7D-87C6-0E03F37645F0}" type="slidenum">
              <a:rPr lang="en-US"/>
              <a:pPr/>
              <a:t>35</a:t>
            </a:fld>
            <a:endParaRPr lang="en-US"/>
          </a:p>
        </p:txBody>
      </p:sp>
      <p:sp>
        <p:nvSpPr>
          <p:cNvPr id="849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4997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213866B7-5D03-4022-89FD-36381F81BE8C}" type="slidenum">
              <a:rPr lang="en-US" sz="1200"/>
              <a:pPr algn="r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FACA3-290F-4EA2-98DD-36DDD6DC2235}" type="slidenum">
              <a:rPr lang="en-US"/>
              <a:pPr/>
              <a:t>36</a:t>
            </a:fld>
            <a:endParaRPr lang="en-US"/>
          </a:p>
        </p:txBody>
      </p:sp>
      <p:sp>
        <p:nvSpPr>
          <p:cNvPr id="860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6021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BE81A9AF-0864-4DF4-BD1B-609DB161D8C4}" type="slidenum">
              <a:rPr lang="en-US" sz="1200"/>
              <a:pPr algn="r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5007BE-A41E-4D96-94A7-BFB842DDC2F3}" type="slidenum">
              <a:rPr lang="en-US"/>
              <a:pPr/>
              <a:t>37</a:t>
            </a:fld>
            <a:endParaRPr lang="en-US"/>
          </a:p>
        </p:txBody>
      </p:sp>
      <p:sp>
        <p:nvSpPr>
          <p:cNvPr id="870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7045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8D812489-D09B-4AB6-9D3F-490154ED7ABE}" type="slidenum">
              <a:rPr lang="en-US" sz="1200"/>
              <a:pPr algn="r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A568C4-96B9-48D7-AC73-E3C58BAC1DDF}" type="slidenum">
              <a:rPr lang="en-US"/>
              <a:pPr/>
              <a:t>38</a:t>
            </a:fld>
            <a:endParaRPr lang="en-US"/>
          </a:p>
        </p:txBody>
      </p:sp>
      <p:sp>
        <p:nvSpPr>
          <p:cNvPr id="8806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8069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40F8E53C-059E-4114-92D9-7DFFD5E82825}" type="slidenum">
              <a:rPr lang="en-US" sz="1200"/>
              <a:pPr algn="r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15095-FEFE-4A74-84CA-88C259A8AF0B}" type="slidenum">
              <a:rPr lang="en-US"/>
              <a:pPr/>
              <a:t>39</a:t>
            </a:fld>
            <a:endParaRPr lang="en-US"/>
          </a:p>
        </p:txBody>
      </p:sp>
      <p:sp>
        <p:nvSpPr>
          <p:cNvPr id="8909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89093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6D336AD5-90D2-47CF-823A-59EAA310C577}" type="slidenum">
              <a:rPr lang="en-US" sz="1200"/>
              <a:pPr algn="r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103293-627E-4029-A3D4-EF1CBBC0D12C}" type="slidenum">
              <a:rPr lang="en-US"/>
              <a:pPr/>
              <a:t>40</a:t>
            </a:fld>
            <a:endParaRPr lang="en-US"/>
          </a:p>
        </p:txBody>
      </p:sp>
      <p:sp>
        <p:nvSpPr>
          <p:cNvPr id="9011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90117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A058B465-AAB0-4F44-BBF3-C63487ABA3E0}" type="slidenum">
              <a:rPr lang="en-US" sz="1200"/>
              <a:pPr algn="r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FF85B-082D-4829-8C92-56F628DCCA4D}" type="slidenum">
              <a:rPr lang="en-US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6140FA-DC79-4BC9-A774-12A909858338}" type="slidenum">
              <a:rPr lang="en-US"/>
              <a:pPr/>
              <a:t>42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778EA-8580-4AFE-AA85-3D4085E0C71D}" type="slidenum">
              <a:rPr lang="en-US"/>
              <a:pPr/>
              <a:t>43</a:t>
            </a:fld>
            <a:endParaRPr lang="en-US"/>
          </a:p>
        </p:txBody>
      </p:sp>
      <p:sp>
        <p:nvSpPr>
          <p:cNvPr id="931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93189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AC51E002-4C98-4EC5-9D36-2267BF148824}" type="slidenum">
              <a:rPr lang="en-US" sz="1200"/>
              <a:pPr algn="r"/>
              <a:t>43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16330F-2F09-4A78-A460-67B95D0E24DA}" type="slidenum">
              <a:rPr lang="en-US"/>
              <a:pPr/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A1E457-A8A0-414E-9A67-2D0E91DA641E}" type="slidenum">
              <a:rPr lang="en-US"/>
              <a:pPr/>
              <a:t>44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76F5C-50DA-4F00-B75E-901941155689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8AE61-562C-473D-A070-2D7CA98A878A}" type="slidenum">
              <a:rPr lang="en-US"/>
              <a:pPr/>
              <a:t>46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7D685-84F6-4621-A6A8-3B0524F8EABD}" type="slidenum">
              <a:rPr lang="en-US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850A9-309E-4342-8E6F-1711B386DB28}" type="slidenum">
              <a:rPr lang="en-US"/>
              <a:pPr/>
              <a:t>49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34D7F-9755-4603-847C-DDEF4CF7B74D}" type="slidenum">
              <a:rPr lang="en-US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D25986-F100-48FF-869A-8F437D67D102}" type="slidenum">
              <a:rPr lang="en-US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D37870-D34D-4F2F-87DC-191BB5DEAC0E}" type="slidenum">
              <a:rPr lang="en-US"/>
              <a:pPr/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241" y="4693285"/>
            <a:ext cx="4973320" cy="4446270"/>
          </a:xfrm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534D29-ECFF-415E-95A6-71E66FDB1C04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EFEE7F08-10B3-4A9A-91AD-8D939AA13472}" type="slidenum">
              <a:rPr lang="en-US" sz="1200"/>
              <a:pPr algn="r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53BCD3-F608-490A-85B8-F59DF8464D11}" type="slidenum">
              <a:rPr lang="en-US"/>
              <a:pPr/>
              <a:t>13</a:t>
            </a:fld>
            <a:endParaRPr lang="en-US"/>
          </a:p>
        </p:txBody>
      </p:sp>
      <p:sp>
        <p:nvSpPr>
          <p:cNvPr id="6349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ea typeface="ＭＳ Ｐゴシック" pitchFamily="34" charset="-128"/>
            </a:endParaRPr>
          </a:p>
        </p:txBody>
      </p:sp>
      <p:sp>
        <p:nvSpPr>
          <p:cNvPr id="63493" name="Slide Number Placeholder 3"/>
          <p:cNvSpPr txBox="1">
            <a:spLocks noGrp="1"/>
          </p:cNvSpPr>
          <p:nvPr/>
        </p:nvSpPr>
        <p:spPr bwMode="auto">
          <a:xfrm>
            <a:off x="3841452" y="9384855"/>
            <a:ext cx="2938780" cy="49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30" tIns="45615" rIns="91230" bIns="45615" anchor="b"/>
          <a:lstStyle/>
          <a:p>
            <a:pPr algn="r"/>
            <a:fld id="{44CEBAFF-A866-4CDD-983B-80766C138671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1813" y="609600"/>
            <a:ext cx="1928812" cy="55070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0613" y="609600"/>
            <a:ext cx="5638800" cy="55070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13" y="609600"/>
            <a:ext cx="7720012" cy="43021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69F218-A9E0-46E9-8168-6C69EEE0FD2D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11994-8E3C-4150-A45B-5DF0682F22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C5160F-AF2E-4119-BF56-90E3AAE65618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E0FFE-3F6C-456E-A64A-774E425BE0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EC2581-F24B-4221-AA90-AFB785589B3D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4349A-7908-4043-81FB-8840CA1D90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388781-C01F-4D30-81E3-5CC594C42E40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FDE9-C189-4A73-872C-B5A3E6A85B2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CD8A73-AE9D-4081-A1B9-D51D2364484E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4841D-B8BA-42DB-84D0-3A975AF73F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D13AB5-42DB-44C4-9D28-51B3330794D5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9B125-A530-4035-84E1-42322FE639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6856DB-5619-4908-80C8-386767BE17D2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FF72C-2053-43BF-8BB1-1A33981EFC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ABA45B-0963-46B1-A414-622A4DF4D46E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62680-11A4-4F95-B118-5E68FEC967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ECD252-5969-4E7F-924B-E2EDD96B0E75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E9F5E-AE5E-470A-B4CC-ECD371E7D4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3A847-9BAB-483F-A70D-E1962425F347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02A4B7-B85A-4EBB-842A-EB327D577F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2E2DD-05B2-4CF1-AEEE-905961F0C524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02D48-AFA5-4FB2-819D-EAC70DD9CA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Title 5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80E5B9-2BF7-481F-BC30-59B2639C20FA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800C7-111E-4FE5-A4B5-C964B75E81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0613" y="1979613"/>
            <a:ext cx="3783012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3784600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0613" y="609600"/>
            <a:ext cx="7720012" cy="430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0613" y="1979613"/>
            <a:ext cx="7720012" cy="4137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69975" y="6400800"/>
            <a:ext cx="1630363" cy="327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315913" rtl="0" eaLnBrk="0" fontAlgn="base" hangingPunct="0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315913" rtl="0" eaLnBrk="0" fontAlgn="base" hangingPunct="0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2pPr>
      <a:lvl3pPr algn="l" defTabSz="315913" rtl="0" eaLnBrk="0" fontAlgn="base" hangingPunct="0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3pPr>
      <a:lvl4pPr algn="l" defTabSz="315913" rtl="0" eaLnBrk="0" fontAlgn="base" hangingPunct="0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4pPr>
      <a:lvl5pPr algn="l" defTabSz="315913" rtl="0" eaLnBrk="0" fontAlgn="base" hangingPunct="0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5pPr>
      <a:lvl6pPr marL="457200" algn="l" defTabSz="31591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6pPr>
      <a:lvl7pPr marL="914400" algn="l" defTabSz="31591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7pPr>
      <a:lvl8pPr marL="1371600" algn="l" defTabSz="31591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8pPr>
      <a:lvl9pPr marL="1828800" algn="l" defTabSz="31591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400" b="1">
          <a:solidFill>
            <a:srgbClr val="BE311A"/>
          </a:solidFill>
          <a:latin typeface="Arial" charset="0"/>
          <a:ea typeface="Arial" charset="0"/>
          <a:cs typeface="Arial" charset="0"/>
        </a:defRPr>
      </a:lvl9pPr>
    </p:titleStyle>
    <p:bodyStyle>
      <a:lvl1pPr marL="231775" indent="-231775" algn="l" defTabSz="315913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512763" indent="-190500" algn="l" defTabSz="315913" rtl="0" eaLnBrk="0" fontAlgn="base" hangingPunct="0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ea typeface="+mn-ea"/>
          <a:cs typeface="+mn-cs"/>
        </a:defRPr>
      </a:lvl2pPr>
      <a:lvl3pPr marL="803275" indent="-160338" algn="l" defTabSz="315913" rtl="0" eaLnBrk="0" fontAlgn="base" hangingPunct="0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defRPr sz="1300">
          <a:solidFill>
            <a:srgbClr val="000000"/>
          </a:solidFill>
          <a:latin typeface="+mn-lt"/>
          <a:ea typeface="+mn-ea"/>
          <a:cs typeface="+mn-cs"/>
        </a:defRPr>
      </a:lvl3pPr>
      <a:lvl4pPr marL="1125538" indent="-160338" algn="l" defTabSz="315913" rtl="0" eaLnBrk="0" fontAlgn="base" hangingPunct="0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1300">
          <a:solidFill>
            <a:srgbClr val="000000"/>
          </a:solidFill>
          <a:latin typeface="+mn-lt"/>
          <a:ea typeface="+mn-ea"/>
          <a:cs typeface="+mn-cs"/>
        </a:defRPr>
      </a:lvl4pPr>
      <a:lvl5pPr marL="1446213" indent="-160338" algn="l" defTabSz="315913" rtl="0" eaLnBrk="0" fontAlgn="base" hangingPunct="0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300">
          <a:solidFill>
            <a:srgbClr val="000000"/>
          </a:solidFill>
          <a:latin typeface="+mn-lt"/>
          <a:ea typeface="+mn-ea"/>
          <a:cs typeface="+mn-cs"/>
        </a:defRPr>
      </a:lvl5pPr>
      <a:lvl6pPr marL="1903413" indent="-160338" algn="l" defTabSz="315913" rtl="0" fontAlgn="base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300">
          <a:solidFill>
            <a:srgbClr val="000000"/>
          </a:solidFill>
          <a:latin typeface="+mn-lt"/>
          <a:ea typeface="+mn-ea"/>
          <a:cs typeface="+mn-cs"/>
        </a:defRPr>
      </a:lvl6pPr>
      <a:lvl7pPr marL="2360613" indent="-160338" algn="l" defTabSz="315913" rtl="0" fontAlgn="base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300">
          <a:solidFill>
            <a:srgbClr val="000000"/>
          </a:solidFill>
          <a:latin typeface="+mn-lt"/>
          <a:ea typeface="+mn-ea"/>
          <a:cs typeface="+mn-cs"/>
        </a:defRPr>
      </a:lvl7pPr>
      <a:lvl8pPr marL="2817813" indent="-160338" algn="l" defTabSz="315913" rtl="0" fontAlgn="base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300">
          <a:solidFill>
            <a:srgbClr val="000000"/>
          </a:solidFill>
          <a:latin typeface="+mn-lt"/>
          <a:ea typeface="+mn-ea"/>
          <a:cs typeface="+mn-cs"/>
        </a:defRPr>
      </a:lvl8pPr>
      <a:lvl9pPr marL="3275013" indent="-160338" algn="l" defTabSz="315913" rtl="0" fontAlgn="base">
        <a:spcBef>
          <a:spcPts val="313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3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B745321-3835-4BCC-9F1F-F12FECA924A5}" type="datetime1">
              <a:rPr lang="en-US"/>
              <a:pPr/>
              <a:t>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55F53DE-F102-4B05-9C2D-B6614D1457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87550"/>
            <a:ext cx="6611938" cy="1874838"/>
          </a:xfrm>
        </p:spPr>
        <p:txBody>
          <a:bodyPr anchor="t"/>
          <a:lstStyle/>
          <a:p>
            <a:pPr algn="r" defTabSz="449263" eaLnBrk="1"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smtClean="0"/>
              <a:t>Fundamentals of the analysis of neuronal oscillations</a:t>
            </a:r>
            <a:endParaRPr lang="en-GB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413000" y="3376613"/>
            <a:ext cx="6402388" cy="288925"/>
          </a:xfrm>
        </p:spPr>
        <p:txBody>
          <a:bodyPr/>
          <a:lstStyle/>
          <a:p>
            <a:pPr marL="0" indent="0" algn="r" defTabSz="449263" eaLnBrk="1" hangingPunct="1">
              <a:spcBef>
                <a:spcPts val="288"/>
              </a:spcBef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300" b="1" smtClean="0"/>
              <a:t>Eelke Spaak</a:t>
            </a:r>
          </a:p>
        </p:txBody>
      </p:sp>
      <p:pic>
        <p:nvPicPr>
          <p:cNvPr id="3076" name="Picture 4" descr="C:\Users\Ingrid\Documents\work\fieldtrip_jena_july09\start_bestanden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410200"/>
            <a:ext cx="1985963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Spectral analysis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Deconstructing a time domain signal into its constituent oscillatory components</a:t>
            </a:r>
          </a:p>
          <a:p>
            <a:r>
              <a:rPr lang="en-US" smtClean="0"/>
              <a:t>Using simple oscillatory functions: cosines and sines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fig5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ig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39863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ig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439863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fig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439863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Spectral decomposition: the principle</a:t>
            </a:r>
          </a:p>
        </p:txBody>
      </p:sp>
      <p:pic>
        <p:nvPicPr>
          <p:cNvPr id="12" name="Picture 11" descr="fig5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39863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fig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39863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 0.00277 L 0.49167 -0.0960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" y="-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4 -0.00834 L 0.45834 0.1594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" y="8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4 -0.00834 L 0.43334 0.470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2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1430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ig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6670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9" descr="fig4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decomposition: the power spectrum</a:t>
            </a:r>
          </a:p>
        </p:txBody>
      </p:sp>
      <p:pic>
        <p:nvPicPr>
          <p:cNvPr id="13" name="Picture 12" descr="fig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13" descr="fig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20955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15000" y="5257800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P(f) = |A(f)|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Powerspectrum of real data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387475"/>
            <a:ext cx="6738937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Spectral analysis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1440" tIns="45720" rIns="91440" bIns="45720"/>
          <a:lstStyle/>
          <a:p>
            <a:r>
              <a:rPr lang="en-US" dirty="0" smtClean="0"/>
              <a:t>Deconstructing a time domain signal into its constituent oscillatory components</a:t>
            </a:r>
          </a:p>
          <a:p>
            <a:r>
              <a:rPr lang="en-US" dirty="0" smtClean="0"/>
              <a:t>Using simple oscillatory functions: cosines and </a:t>
            </a:r>
            <a:r>
              <a:rPr lang="en-US" dirty="0" err="1" smtClean="0"/>
              <a:t>sines</a:t>
            </a:r>
            <a:endParaRPr lang="en-US" dirty="0" smtClean="0"/>
          </a:p>
          <a:p>
            <a:pPr eaLnBrk="1" hangingPunct="1"/>
            <a:r>
              <a:rPr lang="en-US" dirty="0" smtClean="0"/>
              <a:t>Each oscillatory component has an amplitude and phase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dirty="0" smtClean="0"/>
              <a:t>Different methods on the market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dirty="0" smtClean="0"/>
              <a:t>Several implementations in </a:t>
            </a:r>
            <a:r>
              <a:rPr lang="en-US" dirty="0" err="1" smtClean="0"/>
              <a:t>FieldTrip</a:t>
            </a:r>
            <a:endParaRPr lang="en-US" dirty="0" smtClean="0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2286000" y="1447800"/>
            <a:ext cx="4800600" cy="4648200"/>
          </a:xfrm>
          <a:prstGeom prst="rect">
            <a:avLst/>
          </a:prstGeom>
          <a:solidFill>
            <a:srgbClr val="E3E18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‘…’;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freq = ft_freqanalysis(cfg, data);</a:t>
            </a:r>
          </a:p>
          <a:p>
            <a:endParaRPr lang="en-US" sz="1800">
              <a:latin typeface="Consolas" pitchFamily="49" charset="0"/>
            </a:endParaRP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962400" y="2362200"/>
            <a:ext cx="1295400" cy="381000"/>
          </a:xfrm>
          <a:prstGeom prst="rect">
            <a:avLst/>
          </a:prstGeom>
          <a:solidFill>
            <a:srgbClr val="FFFD98"/>
          </a:solidFill>
          <a:ln w="25400">
            <a:solidFill>
              <a:srgbClr val="FF25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onsolas" pitchFamily="49" charset="0"/>
              </a:rPr>
              <a:t>‘mtmfft’;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43011" grpId="1" build="p"/>
      <p:bldP spid="10244" grpId="0" animBg="1"/>
      <p:bldP spid="102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636588"/>
            <a:ext cx="8229600" cy="1143000"/>
          </a:xfrm>
        </p:spPr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Time-frequency relation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9025" y="1165225"/>
            <a:ext cx="6607175" cy="1577975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dirty="0" smtClean="0"/>
              <a:t>The frequency resolution (</a:t>
            </a:r>
            <a:r>
              <a:rPr lang="en-US" sz="1800" dirty="0" smtClean="0">
                <a:latin typeface="Symbol" pitchFamily="18" charset="2"/>
                <a:sym typeface="Symbol" pitchFamily="18" charset="2"/>
              </a:rPr>
              <a:t></a:t>
            </a:r>
            <a:r>
              <a:rPr lang="en-US" sz="1800" dirty="0" smtClean="0"/>
              <a:t>f) is determined by the length of the data segments (T)</a:t>
            </a:r>
          </a:p>
          <a:p>
            <a:pPr eaLnBrk="1" hangingPunct="1"/>
            <a:r>
              <a:rPr lang="en-US" sz="1800" dirty="0" smtClean="0"/>
              <a:t>Rayleigh frequency = 1/T = </a:t>
            </a:r>
            <a:r>
              <a:rPr lang="en-US" sz="1800" dirty="0" smtClean="0">
                <a:latin typeface="Symbol" pitchFamily="18" charset="2"/>
                <a:sym typeface="Symbol" pitchFamily="18" charset="2"/>
              </a:rPr>
              <a:t></a:t>
            </a:r>
            <a:r>
              <a:rPr lang="en-US" sz="1800" dirty="0" smtClean="0"/>
              <a:t>f = frequency resolution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1079500" y="4138613"/>
            <a:ext cx="2286000" cy="1030287"/>
          </a:xfrm>
          <a:prstGeom prst="rect">
            <a:avLst/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Time window:</a:t>
            </a:r>
          </a:p>
          <a:p>
            <a:pPr algn="ctr">
              <a:spcBef>
                <a:spcPct val="50000"/>
              </a:spcBef>
            </a:pPr>
            <a:r>
              <a:rPr lang="en-US" b="1"/>
              <a:t>0.2 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957638" y="4138613"/>
            <a:ext cx="4271962" cy="1016000"/>
            <a:chOff x="2448" y="3239"/>
            <a:chExt cx="2691" cy="640"/>
          </a:xfrm>
        </p:grpSpPr>
        <p:sp>
          <p:nvSpPr>
            <p:cNvPr id="17418" name="AutoShape 5"/>
            <p:cNvSpPr>
              <a:spLocks noChangeArrowheads="1"/>
            </p:cNvSpPr>
            <p:nvPr/>
          </p:nvSpPr>
          <p:spPr bwMode="auto">
            <a:xfrm>
              <a:off x="2448" y="3335"/>
              <a:ext cx="576" cy="384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800"/>
            </a:p>
          </p:txBody>
        </p:sp>
        <p:sp>
          <p:nvSpPr>
            <p:cNvPr id="17419" name="Text Box 6"/>
            <p:cNvSpPr txBox="1">
              <a:spLocks noChangeArrowheads="1"/>
            </p:cNvSpPr>
            <p:nvPr/>
          </p:nvSpPr>
          <p:spPr bwMode="auto">
            <a:xfrm>
              <a:off x="3312" y="3239"/>
              <a:ext cx="1827" cy="640"/>
            </a:xfrm>
            <a:prstGeom prst="rect">
              <a:avLst/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Frequencies: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/>
                <a:t>(0) 5 10 15 20 .. Hz</a:t>
              </a:r>
            </a:p>
          </p:txBody>
        </p:sp>
      </p:grp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79500" y="2878138"/>
            <a:ext cx="2286000" cy="1030287"/>
          </a:xfrm>
          <a:prstGeom prst="rect">
            <a:avLst/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Time window:</a:t>
            </a:r>
          </a:p>
          <a:p>
            <a:pPr algn="ctr">
              <a:spcBef>
                <a:spcPct val="50000"/>
              </a:spcBef>
            </a:pPr>
            <a:r>
              <a:rPr lang="en-US" b="1"/>
              <a:t>1 s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957638" y="2878138"/>
            <a:ext cx="4271962" cy="1016000"/>
            <a:chOff x="2472" y="2471"/>
            <a:chExt cx="2691" cy="640"/>
          </a:xfrm>
        </p:grpSpPr>
        <p:sp>
          <p:nvSpPr>
            <p:cNvPr id="17416" name="AutoShape 5"/>
            <p:cNvSpPr>
              <a:spLocks noChangeArrowheads="1"/>
            </p:cNvSpPr>
            <p:nvPr/>
          </p:nvSpPr>
          <p:spPr bwMode="auto">
            <a:xfrm>
              <a:off x="2472" y="2567"/>
              <a:ext cx="576" cy="384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800"/>
            </a:p>
          </p:txBody>
        </p:sp>
        <p:sp>
          <p:nvSpPr>
            <p:cNvPr id="17417" name="Text Box 6"/>
            <p:cNvSpPr txBox="1">
              <a:spLocks noChangeArrowheads="1"/>
            </p:cNvSpPr>
            <p:nvPr/>
          </p:nvSpPr>
          <p:spPr bwMode="auto">
            <a:xfrm>
              <a:off x="3336" y="2471"/>
              <a:ext cx="1827" cy="640"/>
            </a:xfrm>
            <a:prstGeom prst="rect">
              <a:avLst/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Frequencies: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/>
                <a:t>(0) 1 2 3 4 5 6 .. Hz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41316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Time-frequency relation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536700"/>
            <a:ext cx="7750175" cy="2044700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dirty="0" smtClean="0"/>
              <a:t>The highest frequency that can be resolved depends on the sampling interval = </a:t>
            </a:r>
            <a:r>
              <a:rPr lang="en-US" sz="1800" dirty="0" smtClean="0">
                <a:latin typeface="Symbol" pitchFamily="18" charset="2"/>
                <a:sym typeface="Symbol" pitchFamily="18" charset="2"/>
              </a:rPr>
              <a:t></a:t>
            </a:r>
            <a:r>
              <a:rPr lang="en-US" sz="1800" dirty="0" smtClean="0"/>
              <a:t>t = 1 / </a:t>
            </a:r>
            <a:r>
              <a:rPr lang="en-US" sz="1800" dirty="0" err="1" smtClean="0"/>
              <a:t>f</a:t>
            </a:r>
            <a:r>
              <a:rPr lang="en-US" sz="1800" baseline="-25000" dirty="0" err="1" smtClean="0"/>
              <a:t>sample</a:t>
            </a:r>
            <a:r>
              <a:rPr lang="en-US" sz="1800" baseline="-25000" dirty="0" smtClean="0"/>
              <a:t> </a:t>
            </a:r>
          </a:p>
          <a:p>
            <a:pPr eaLnBrk="1" hangingPunct="1"/>
            <a:r>
              <a:rPr lang="en-US" sz="1800" dirty="0" err="1" smtClean="0"/>
              <a:t>Nyquist</a:t>
            </a:r>
            <a:r>
              <a:rPr lang="en-US" sz="1800" dirty="0" smtClean="0"/>
              <a:t> frequency = 1/(2*</a:t>
            </a:r>
            <a:r>
              <a:rPr lang="en-US" sz="1800" dirty="0" smtClean="0">
                <a:latin typeface="Symbol" pitchFamily="18" charset="2"/>
                <a:sym typeface="Symbol" pitchFamily="18" charset="2"/>
              </a:rPr>
              <a:t></a:t>
            </a:r>
            <a:r>
              <a:rPr lang="en-US" sz="1800" dirty="0" smtClean="0"/>
              <a:t>t) = </a:t>
            </a:r>
            <a:r>
              <a:rPr lang="en-US" sz="1800" dirty="0" err="1" smtClean="0"/>
              <a:t>f</a:t>
            </a:r>
            <a:r>
              <a:rPr lang="en-US" sz="1800" baseline="-25000" dirty="0" err="1" smtClean="0"/>
              <a:t>sample</a:t>
            </a:r>
            <a:r>
              <a:rPr lang="en-US" sz="1800" dirty="0" smtClean="0"/>
              <a:t> / 2</a:t>
            </a:r>
            <a:endParaRPr lang="en-US" dirty="0" smtClean="0"/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533400" y="4648200"/>
            <a:ext cx="3352800" cy="1030288"/>
          </a:xfrm>
          <a:prstGeom prst="rect">
            <a:avLst/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Sampling freq 400 Hz</a:t>
            </a:r>
          </a:p>
          <a:p>
            <a:pPr algn="ctr">
              <a:spcBef>
                <a:spcPct val="50000"/>
              </a:spcBef>
            </a:pPr>
            <a:r>
              <a:rPr lang="en-US" b="1"/>
              <a:t>Time window 0.25 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343400" y="4648200"/>
            <a:ext cx="4648200" cy="1030288"/>
            <a:chOff x="2448" y="3239"/>
            <a:chExt cx="2448" cy="649"/>
          </a:xfrm>
        </p:grpSpPr>
        <p:sp>
          <p:nvSpPr>
            <p:cNvPr id="18442" name="AutoShape 5"/>
            <p:cNvSpPr>
              <a:spLocks noChangeArrowheads="1"/>
            </p:cNvSpPr>
            <p:nvPr/>
          </p:nvSpPr>
          <p:spPr bwMode="auto">
            <a:xfrm>
              <a:off x="2448" y="3335"/>
              <a:ext cx="576" cy="384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800"/>
            </a:p>
          </p:txBody>
        </p:sp>
        <p:sp>
          <p:nvSpPr>
            <p:cNvPr id="18443" name="Text Box 6"/>
            <p:cNvSpPr txBox="1">
              <a:spLocks noChangeArrowheads="1"/>
            </p:cNvSpPr>
            <p:nvPr/>
          </p:nvSpPr>
          <p:spPr bwMode="auto">
            <a:xfrm>
              <a:off x="3251" y="3239"/>
              <a:ext cx="1645" cy="649"/>
            </a:xfrm>
            <a:prstGeom prst="rect">
              <a:avLst/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Frequencies: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/>
                <a:t>(0) 4 8... 196 200 Hz</a:t>
              </a:r>
            </a:p>
          </p:txBody>
        </p:sp>
      </p:grp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3429000"/>
            <a:ext cx="3352800" cy="1030288"/>
          </a:xfrm>
          <a:prstGeom prst="rect">
            <a:avLst/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Sampling freq 1 kHz </a:t>
            </a:r>
          </a:p>
          <a:p>
            <a:pPr algn="ctr">
              <a:spcBef>
                <a:spcPct val="50000"/>
              </a:spcBef>
            </a:pPr>
            <a:r>
              <a:rPr lang="en-US" b="1"/>
              <a:t>Time window 1 s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305300" y="3429000"/>
            <a:ext cx="4686300" cy="1016000"/>
            <a:chOff x="2472" y="2471"/>
            <a:chExt cx="2618" cy="640"/>
          </a:xfrm>
        </p:grpSpPr>
        <p:sp>
          <p:nvSpPr>
            <p:cNvPr id="18440" name="AutoShape 5"/>
            <p:cNvSpPr>
              <a:spLocks noChangeArrowheads="1"/>
            </p:cNvSpPr>
            <p:nvPr/>
          </p:nvSpPr>
          <p:spPr bwMode="auto">
            <a:xfrm>
              <a:off x="2472" y="2567"/>
              <a:ext cx="576" cy="384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800"/>
            </a:p>
          </p:txBody>
        </p:sp>
        <p:sp>
          <p:nvSpPr>
            <p:cNvPr id="18441" name="Text Box 6"/>
            <p:cNvSpPr txBox="1">
              <a:spLocks noChangeArrowheads="1"/>
            </p:cNvSpPr>
            <p:nvPr/>
          </p:nvSpPr>
          <p:spPr bwMode="auto">
            <a:xfrm>
              <a:off x="3336" y="2471"/>
              <a:ext cx="1754" cy="640"/>
            </a:xfrm>
            <a:prstGeom prst="rect">
              <a:avLst/>
            </a:prstGeom>
            <a:solidFill>
              <a:srgbClr val="BE311A">
                <a:alpha val="50195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Frequencies:</a:t>
              </a:r>
            </a:p>
            <a:p>
              <a:pPr algn="ctr">
                <a:spcBef>
                  <a:spcPct val="50000"/>
                </a:spcBef>
              </a:pPr>
              <a:r>
                <a:rPr lang="en-US" b="1"/>
                <a:t>(0) 1 2 … 499 500 Hz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4131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7"/>
          <p:cNvGrpSpPr>
            <a:grpSpLocks/>
          </p:cNvGrpSpPr>
          <p:nvPr/>
        </p:nvGrpSpPr>
        <p:grpSpPr bwMode="auto">
          <a:xfrm>
            <a:off x="533400" y="2209800"/>
            <a:ext cx="3429000" cy="942975"/>
            <a:chOff x="336" y="2160"/>
            <a:chExt cx="2160" cy="594"/>
          </a:xfrm>
        </p:grpSpPr>
        <p:sp>
          <p:nvSpPr>
            <p:cNvPr id="19483" name="Rectangle 17"/>
            <p:cNvSpPr>
              <a:spLocks noChangeArrowheads="1"/>
            </p:cNvSpPr>
            <p:nvPr/>
          </p:nvSpPr>
          <p:spPr bwMode="auto">
            <a:xfrm>
              <a:off x="2280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4" name="Rectangle 16"/>
            <p:cNvSpPr>
              <a:spLocks noChangeArrowheads="1"/>
            </p:cNvSpPr>
            <p:nvPr/>
          </p:nvSpPr>
          <p:spPr bwMode="auto">
            <a:xfrm>
              <a:off x="2064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5" name="Rectangle 15"/>
            <p:cNvSpPr>
              <a:spLocks noChangeArrowheads="1"/>
            </p:cNvSpPr>
            <p:nvPr/>
          </p:nvSpPr>
          <p:spPr bwMode="auto">
            <a:xfrm>
              <a:off x="1848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6" name="Rectangle 14"/>
            <p:cNvSpPr>
              <a:spLocks noChangeArrowheads="1"/>
            </p:cNvSpPr>
            <p:nvPr/>
          </p:nvSpPr>
          <p:spPr bwMode="auto">
            <a:xfrm>
              <a:off x="1632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7" name="Rectangle 13"/>
            <p:cNvSpPr>
              <a:spLocks noChangeArrowheads="1"/>
            </p:cNvSpPr>
            <p:nvPr/>
          </p:nvSpPr>
          <p:spPr bwMode="auto">
            <a:xfrm>
              <a:off x="1416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8" name="Rectangle 12"/>
            <p:cNvSpPr>
              <a:spLocks noChangeArrowheads="1"/>
            </p:cNvSpPr>
            <p:nvPr/>
          </p:nvSpPr>
          <p:spPr bwMode="auto">
            <a:xfrm>
              <a:off x="1200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9" name="Rectangle 11"/>
            <p:cNvSpPr>
              <a:spLocks noChangeArrowheads="1"/>
            </p:cNvSpPr>
            <p:nvPr/>
          </p:nvSpPr>
          <p:spPr bwMode="auto">
            <a:xfrm>
              <a:off x="984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0" name="Rectangle 10"/>
            <p:cNvSpPr>
              <a:spLocks noChangeArrowheads="1"/>
            </p:cNvSpPr>
            <p:nvPr/>
          </p:nvSpPr>
          <p:spPr bwMode="auto">
            <a:xfrm>
              <a:off x="768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1" name="Rectangle 9"/>
            <p:cNvSpPr>
              <a:spLocks noChangeArrowheads="1"/>
            </p:cNvSpPr>
            <p:nvPr/>
          </p:nvSpPr>
          <p:spPr bwMode="auto">
            <a:xfrm>
              <a:off x="552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2" name="Rectangle 8"/>
            <p:cNvSpPr>
              <a:spLocks noChangeArrowheads="1"/>
            </p:cNvSpPr>
            <p:nvPr/>
          </p:nvSpPr>
          <p:spPr bwMode="auto">
            <a:xfrm>
              <a:off x="336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  <a:endParaRPr lang="en-US" sz="1600"/>
            </a:p>
          </p:txBody>
        </p:sp>
        <p:sp>
          <p:nvSpPr>
            <p:cNvPr id="19493" name="Line 18"/>
            <p:cNvSpPr>
              <a:spLocks noChangeShapeType="1"/>
            </p:cNvSpPr>
            <p:nvPr/>
          </p:nvSpPr>
          <p:spPr bwMode="auto">
            <a:xfrm>
              <a:off x="336" y="2160"/>
              <a:ext cx="2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19"/>
            <p:cNvSpPr>
              <a:spLocks noChangeShapeType="1"/>
            </p:cNvSpPr>
            <p:nvPr/>
          </p:nvSpPr>
          <p:spPr bwMode="auto">
            <a:xfrm>
              <a:off x="336" y="2332"/>
              <a:ext cx="2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20"/>
            <p:cNvSpPr>
              <a:spLocks noChangeShapeType="1"/>
            </p:cNvSpPr>
            <p:nvPr/>
          </p:nvSpPr>
          <p:spPr bwMode="auto">
            <a:xfrm>
              <a:off x="336" y="2160"/>
              <a:ext cx="0" cy="1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21"/>
            <p:cNvSpPr>
              <a:spLocks noChangeShapeType="1"/>
            </p:cNvSpPr>
            <p:nvPr/>
          </p:nvSpPr>
          <p:spPr bwMode="auto">
            <a:xfrm>
              <a:off x="552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7" name="Line 22"/>
            <p:cNvSpPr>
              <a:spLocks noChangeShapeType="1"/>
            </p:cNvSpPr>
            <p:nvPr/>
          </p:nvSpPr>
          <p:spPr bwMode="auto">
            <a:xfrm>
              <a:off x="768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Line 23"/>
            <p:cNvSpPr>
              <a:spLocks noChangeShapeType="1"/>
            </p:cNvSpPr>
            <p:nvPr/>
          </p:nvSpPr>
          <p:spPr bwMode="auto">
            <a:xfrm>
              <a:off x="984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9" name="Line 24"/>
            <p:cNvSpPr>
              <a:spLocks noChangeShapeType="1"/>
            </p:cNvSpPr>
            <p:nvPr/>
          </p:nvSpPr>
          <p:spPr bwMode="auto">
            <a:xfrm>
              <a:off x="1200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Line 25"/>
            <p:cNvSpPr>
              <a:spLocks noChangeShapeType="1"/>
            </p:cNvSpPr>
            <p:nvPr/>
          </p:nvSpPr>
          <p:spPr bwMode="auto">
            <a:xfrm>
              <a:off x="1416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1" name="Line 26"/>
            <p:cNvSpPr>
              <a:spLocks noChangeShapeType="1"/>
            </p:cNvSpPr>
            <p:nvPr/>
          </p:nvSpPr>
          <p:spPr bwMode="auto">
            <a:xfrm>
              <a:off x="1632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2" name="Line 27"/>
            <p:cNvSpPr>
              <a:spLocks noChangeShapeType="1"/>
            </p:cNvSpPr>
            <p:nvPr/>
          </p:nvSpPr>
          <p:spPr bwMode="auto">
            <a:xfrm>
              <a:off x="1848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3" name="Line 28"/>
            <p:cNvSpPr>
              <a:spLocks noChangeShapeType="1"/>
            </p:cNvSpPr>
            <p:nvPr/>
          </p:nvSpPr>
          <p:spPr bwMode="auto">
            <a:xfrm>
              <a:off x="2064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4" name="Line 29"/>
            <p:cNvSpPr>
              <a:spLocks noChangeShapeType="1"/>
            </p:cNvSpPr>
            <p:nvPr/>
          </p:nvSpPr>
          <p:spPr bwMode="auto">
            <a:xfrm>
              <a:off x="2280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5" name="Line 30"/>
            <p:cNvSpPr>
              <a:spLocks noChangeShapeType="1"/>
            </p:cNvSpPr>
            <p:nvPr/>
          </p:nvSpPr>
          <p:spPr bwMode="auto">
            <a:xfrm>
              <a:off x="2496" y="2160"/>
              <a:ext cx="0" cy="1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Line 130"/>
            <p:cNvSpPr>
              <a:spLocks noChangeShapeType="1"/>
            </p:cNvSpPr>
            <p:nvPr/>
          </p:nvSpPr>
          <p:spPr bwMode="auto">
            <a:xfrm flipH="1">
              <a:off x="336" y="24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Text Box 131"/>
            <p:cNvSpPr txBox="1">
              <a:spLocks noChangeArrowheads="1"/>
            </p:cNvSpPr>
            <p:nvPr/>
          </p:nvSpPr>
          <p:spPr bwMode="auto">
            <a:xfrm>
              <a:off x="1286" y="252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T</a:t>
              </a:r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4800600" y="2209800"/>
            <a:ext cx="4114800" cy="762000"/>
            <a:chOff x="3024" y="1392"/>
            <a:chExt cx="2592" cy="480"/>
          </a:xfrm>
        </p:grpSpPr>
        <p:sp>
          <p:nvSpPr>
            <p:cNvPr id="19468" name="Rectangle 107"/>
            <p:cNvSpPr>
              <a:spLocks noChangeArrowheads="1"/>
            </p:cNvSpPr>
            <p:nvPr/>
          </p:nvSpPr>
          <p:spPr bwMode="auto">
            <a:xfrm>
              <a:off x="4951" y="1392"/>
              <a:ext cx="425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69" name="Rectangle 106"/>
            <p:cNvSpPr>
              <a:spLocks noChangeArrowheads="1"/>
            </p:cNvSpPr>
            <p:nvPr/>
          </p:nvSpPr>
          <p:spPr bwMode="auto">
            <a:xfrm>
              <a:off x="4493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0" name="Rectangle 105"/>
            <p:cNvSpPr>
              <a:spLocks noChangeArrowheads="1"/>
            </p:cNvSpPr>
            <p:nvPr/>
          </p:nvSpPr>
          <p:spPr bwMode="auto">
            <a:xfrm>
              <a:off x="4035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1" name="Rectangle 104"/>
            <p:cNvSpPr>
              <a:spLocks noChangeArrowheads="1"/>
            </p:cNvSpPr>
            <p:nvPr/>
          </p:nvSpPr>
          <p:spPr bwMode="auto">
            <a:xfrm>
              <a:off x="3577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2" name="Rectangle 103"/>
            <p:cNvSpPr>
              <a:spLocks noChangeArrowheads="1"/>
            </p:cNvSpPr>
            <p:nvPr/>
          </p:nvSpPr>
          <p:spPr bwMode="auto">
            <a:xfrm>
              <a:off x="3120" y="1392"/>
              <a:ext cx="457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  <a:endParaRPr lang="en-US" sz="1800"/>
            </a:p>
          </p:txBody>
        </p:sp>
        <p:sp>
          <p:nvSpPr>
            <p:cNvPr id="19473" name="Line 108"/>
            <p:cNvSpPr>
              <a:spLocks noChangeShapeType="1"/>
            </p:cNvSpPr>
            <p:nvPr/>
          </p:nvSpPr>
          <p:spPr bwMode="auto">
            <a:xfrm>
              <a:off x="3120" y="1392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09"/>
            <p:cNvSpPr>
              <a:spLocks noChangeShapeType="1"/>
            </p:cNvSpPr>
            <p:nvPr/>
          </p:nvSpPr>
          <p:spPr bwMode="auto">
            <a:xfrm>
              <a:off x="3120" y="1568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110"/>
            <p:cNvSpPr>
              <a:spLocks noChangeShapeType="1"/>
            </p:cNvSpPr>
            <p:nvPr/>
          </p:nvSpPr>
          <p:spPr bwMode="auto">
            <a:xfrm>
              <a:off x="3120" y="1392"/>
              <a:ext cx="0" cy="1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Line 111"/>
            <p:cNvSpPr>
              <a:spLocks noChangeShapeType="1"/>
            </p:cNvSpPr>
            <p:nvPr/>
          </p:nvSpPr>
          <p:spPr bwMode="auto">
            <a:xfrm>
              <a:off x="3577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Line 112"/>
            <p:cNvSpPr>
              <a:spLocks noChangeShapeType="1"/>
            </p:cNvSpPr>
            <p:nvPr/>
          </p:nvSpPr>
          <p:spPr bwMode="auto">
            <a:xfrm>
              <a:off x="4035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113"/>
            <p:cNvSpPr>
              <a:spLocks noChangeShapeType="1"/>
            </p:cNvSpPr>
            <p:nvPr/>
          </p:nvSpPr>
          <p:spPr bwMode="auto">
            <a:xfrm>
              <a:off x="4493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114"/>
            <p:cNvSpPr>
              <a:spLocks noChangeShapeType="1"/>
            </p:cNvSpPr>
            <p:nvPr/>
          </p:nvSpPr>
          <p:spPr bwMode="auto">
            <a:xfrm>
              <a:off x="4951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115"/>
            <p:cNvSpPr>
              <a:spLocks noChangeShapeType="1"/>
            </p:cNvSpPr>
            <p:nvPr/>
          </p:nvSpPr>
          <p:spPr bwMode="auto">
            <a:xfrm>
              <a:off x="5376" y="1392"/>
              <a:ext cx="0" cy="1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Text Box 134"/>
            <p:cNvSpPr txBox="1">
              <a:spLocks noChangeArrowheads="1"/>
            </p:cNvSpPr>
            <p:nvPr/>
          </p:nvSpPr>
          <p:spPr bwMode="auto">
            <a:xfrm>
              <a:off x="3024" y="163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19482" name="Text Box 135"/>
            <p:cNvSpPr txBox="1">
              <a:spLocks noChangeArrowheads="1"/>
            </p:cNvSpPr>
            <p:nvPr/>
          </p:nvSpPr>
          <p:spPr bwMode="auto">
            <a:xfrm>
              <a:off x="5020" y="1641"/>
              <a:ext cx="5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1/(2*</a:t>
              </a:r>
              <a:r>
                <a:rPr lang="en-US" sz="18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800"/>
                <a:t>t)</a:t>
              </a:r>
            </a:p>
          </p:txBody>
        </p:sp>
      </p:grp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2286000" y="3352800"/>
            <a:ext cx="4572000" cy="2743200"/>
          </a:xfrm>
          <a:prstGeom prst="rect">
            <a:avLst/>
          </a:prstGeom>
          <a:solidFill>
            <a:srgbClr val="E3E18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‘mtmfft’;</a:t>
            </a:r>
          </a:p>
          <a:p>
            <a:r>
              <a:rPr lang="en-US" sz="1800">
                <a:latin typeface="Consolas" pitchFamily="49" charset="0"/>
              </a:rPr>
              <a:t>cfg.foilim = […];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freq=ft_freqanalysis(cfg, data);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110731" name="Line 139"/>
          <p:cNvSpPr>
            <a:spLocks noChangeShapeType="1"/>
          </p:cNvSpPr>
          <p:nvPr/>
        </p:nvSpPr>
        <p:spPr bwMode="auto">
          <a:xfrm>
            <a:off x="4191000" y="2362200"/>
            <a:ext cx="609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4040188" y="1981200"/>
            <a:ext cx="3884612" cy="2297113"/>
            <a:chOff x="2545" y="1248"/>
            <a:chExt cx="2447" cy="1447"/>
          </a:xfrm>
        </p:grpSpPr>
        <p:sp>
          <p:nvSpPr>
            <p:cNvPr id="19464" name="Rectangle 140"/>
            <p:cNvSpPr>
              <a:spLocks noChangeArrowheads="1"/>
            </p:cNvSpPr>
            <p:nvPr/>
          </p:nvSpPr>
          <p:spPr bwMode="auto">
            <a:xfrm>
              <a:off x="3504" y="1248"/>
              <a:ext cx="1488" cy="432"/>
            </a:xfrm>
            <a:prstGeom prst="rect">
              <a:avLst/>
            </a:prstGeom>
            <a:solidFill>
              <a:srgbClr val="FF8787">
                <a:alpha val="36862"/>
              </a:srgbClr>
            </a:solidFill>
            <a:ln w="25400">
              <a:solidFill>
                <a:srgbClr val="FF878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Text Box 141"/>
            <p:cNvSpPr txBox="1">
              <a:spLocks noChangeArrowheads="1"/>
            </p:cNvSpPr>
            <p:nvPr/>
          </p:nvSpPr>
          <p:spPr bwMode="auto">
            <a:xfrm>
              <a:off x="2545" y="2462"/>
              <a:ext cx="1153" cy="233"/>
            </a:xfrm>
            <a:prstGeom prst="rect">
              <a:avLst/>
            </a:prstGeom>
            <a:solidFill>
              <a:srgbClr val="F6F492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Consolas" pitchFamily="49" charset="0"/>
                </a:rPr>
                <a:t>[</a:t>
              </a:r>
              <a:r>
                <a:rPr lang="en-US" sz="1800" dirty="0" smtClean="0">
                  <a:latin typeface="Consolas" pitchFamily="49" charset="0"/>
                </a:rPr>
                <a:t>flow </a:t>
              </a:r>
              <a:r>
                <a:rPr lang="en-US" sz="1800" dirty="0" err="1" smtClean="0">
                  <a:latin typeface="Consolas" pitchFamily="49" charset="0"/>
                </a:rPr>
                <a:t>fhigh</a:t>
              </a:r>
              <a:r>
                <a:rPr lang="en-US" sz="1800" dirty="0" smtClean="0">
                  <a:latin typeface="Consolas" pitchFamily="49" charset="0"/>
                </a:rPr>
                <a:t>];</a:t>
              </a:r>
              <a:endParaRPr lang="en-US" sz="1800" dirty="0">
                <a:latin typeface="Consolas" pitchFamily="49" charset="0"/>
              </a:endParaRPr>
            </a:p>
          </p:txBody>
        </p:sp>
        <p:sp>
          <p:nvSpPr>
            <p:cNvPr id="19466" name="Line 142"/>
            <p:cNvSpPr>
              <a:spLocks noChangeShapeType="1"/>
            </p:cNvSpPr>
            <p:nvPr/>
          </p:nvSpPr>
          <p:spPr bwMode="auto">
            <a:xfrm flipH="1">
              <a:off x="2784" y="1680"/>
              <a:ext cx="72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Line 143"/>
            <p:cNvSpPr>
              <a:spLocks noChangeShapeType="1"/>
            </p:cNvSpPr>
            <p:nvPr/>
          </p:nvSpPr>
          <p:spPr bwMode="auto">
            <a:xfrm flipH="1">
              <a:off x="3168" y="1680"/>
              <a:ext cx="182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3" name="Rectangle 146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smtClean="0"/>
              <a:t>Time-frequency 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animBg="1"/>
      <p:bldP spid="1107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7"/>
          <p:cNvGrpSpPr>
            <a:grpSpLocks/>
          </p:cNvGrpSpPr>
          <p:nvPr/>
        </p:nvGrpSpPr>
        <p:grpSpPr bwMode="auto">
          <a:xfrm>
            <a:off x="533400" y="2209800"/>
            <a:ext cx="3429000" cy="942975"/>
            <a:chOff x="336" y="2160"/>
            <a:chExt cx="2160" cy="594"/>
          </a:xfrm>
        </p:grpSpPr>
        <p:sp>
          <p:nvSpPr>
            <p:cNvPr id="19483" name="Rectangle 17"/>
            <p:cNvSpPr>
              <a:spLocks noChangeArrowheads="1"/>
            </p:cNvSpPr>
            <p:nvPr/>
          </p:nvSpPr>
          <p:spPr bwMode="auto">
            <a:xfrm>
              <a:off x="2280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4" name="Rectangle 16"/>
            <p:cNvSpPr>
              <a:spLocks noChangeArrowheads="1"/>
            </p:cNvSpPr>
            <p:nvPr/>
          </p:nvSpPr>
          <p:spPr bwMode="auto">
            <a:xfrm>
              <a:off x="2064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5" name="Rectangle 15"/>
            <p:cNvSpPr>
              <a:spLocks noChangeArrowheads="1"/>
            </p:cNvSpPr>
            <p:nvPr/>
          </p:nvSpPr>
          <p:spPr bwMode="auto">
            <a:xfrm>
              <a:off x="1848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6" name="Rectangle 14"/>
            <p:cNvSpPr>
              <a:spLocks noChangeArrowheads="1"/>
            </p:cNvSpPr>
            <p:nvPr/>
          </p:nvSpPr>
          <p:spPr bwMode="auto">
            <a:xfrm>
              <a:off x="1632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7" name="Rectangle 13"/>
            <p:cNvSpPr>
              <a:spLocks noChangeArrowheads="1"/>
            </p:cNvSpPr>
            <p:nvPr/>
          </p:nvSpPr>
          <p:spPr bwMode="auto">
            <a:xfrm>
              <a:off x="1416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8" name="Rectangle 12"/>
            <p:cNvSpPr>
              <a:spLocks noChangeArrowheads="1"/>
            </p:cNvSpPr>
            <p:nvPr/>
          </p:nvSpPr>
          <p:spPr bwMode="auto">
            <a:xfrm>
              <a:off x="1200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89" name="Rectangle 11"/>
            <p:cNvSpPr>
              <a:spLocks noChangeArrowheads="1"/>
            </p:cNvSpPr>
            <p:nvPr/>
          </p:nvSpPr>
          <p:spPr bwMode="auto">
            <a:xfrm>
              <a:off x="984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0" name="Rectangle 10"/>
            <p:cNvSpPr>
              <a:spLocks noChangeArrowheads="1"/>
            </p:cNvSpPr>
            <p:nvPr/>
          </p:nvSpPr>
          <p:spPr bwMode="auto">
            <a:xfrm>
              <a:off x="768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1" name="Rectangle 9"/>
            <p:cNvSpPr>
              <a:spLocks noChangeArrowheads="1"/>
            </p:cNvSpPr>
            <p:nvPr/>
          </p:nvSpPr>
          <p:spPr bwMode="auto">
            <a:xfrm>
              <a:off x="552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</a:p>
          </p:txBody>
        </p:sp>
        <p:sp>
          <p:nvSpPr>
            <p:cNvPr id="19492" name="Rectangle 8"/>
            <p:cNvSpPr>
              <a:spLocks noChangeArrowheads="1"/>
            </p:cNvSpPr>
            <p:nvPr/>
          </p:nvSpPr>
          <p:spPr bwMode="auto">
            <a:xfrm>
              <a:off x="336" y="2160"/>
              <a:ext cx="216" cy="1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sz="12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200"/>
                <a:t>t</a:t>
              </a:r>
              <a:endParaRPr lang="en-US" sz="1600"/>
            </a:p>
          </p:txBody>
        </p:sp>
        <p:sp>
          <p:nvSpPr>
            <p:cNvPr id="19493" name="Line 18"/>
            <p:cNvSpPr>
              <a:spLocks noChangeShapeType="1"/>
            </p:cNvSpPr>
            <p:nvPr/>
          </p:nvSpPr>
          <p:spPr bwMode="auto">
            <a:xfrm>
              <a:off x="336" y="2160"/>
              <a:ext cx="2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19"/>
            <p:cNvSpPr>
              <a:spLocks noChangeShapeType="1"/>
            </p:cNvSpPr>
            <p:nvPr/>
          </p:nvSpPr>
          <p:spPr bwMode="auto">
            <a:xfrm>
              <a:off x="336" y="2332"/>
              <a:ext cx="2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20"/>
            <p:cNvSpPr>
              <a:spLocks noChangeShapeType="1"/>
            </p:cNvSpPr>
            <p:nvPr/>
          </p:nvSpPr>
          <p:spPr bwMode="auto">
            <a:xfrm>
              <a:off x="336" y="2160"/>
              <a:ext cx="0" cy="1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21"/>
            <p:cNvSpPr>
              <a:spLocks noChangeShapeType="1"/>
            </p:cNvSpPr>
            <p:nvPr/>
          </p:nvSpPr>
          <p:spPr bwMode="auto">
            <a:xfrm>
              <a:off x="552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7" name="Line 22"/>
            <p:cNvSpPr>
              <a:spLocks noChangeShapeType="1"/>
            </p:cNvSpPr>
            <p:nvPr/>
          </p:nvSpPr>
          <p:spPr bwMode="auto">
            <a:xfrm>
              <a:off x="768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Line 23"/>
            <p:cNvSpPr>
              <a:spLocks noChangeShapeType="1"/>
            </p:cNvSpPr>
            <p:nvPr/>
          </p:nvSpPr>
          <p:spPr bwMode="auto">
            <a:xfrm>
              <a:off x="984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9" name="Line 24"/>
            <p:cNvSpPr>
              <a:spLocks noChangeShapeType="1"/>
            </p:cNvSpPr>
            <p:nvPr/>
          </p:nvSpPr>
          <p:spPr bwMode="auto">
            <a:xfrm>
              <a:off x="1200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Line 25"/>
            <p:cNvSpPr>
              <a:spLocks noChangeShapeType="1"/>
            </p:cNvSpPr>
            <p:nvPr/>
          </p:nvSpPr>
          <p:spPr bwMode="auto">
            <a:xfrm>
              <a:off x="1416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1" name="Line 26"/>
            <p:cNvSpPr>
              <a:spLocks noChangeShapeType="1"/>
            </p:cNvSpPr>
            <p:nvPr/>
          </p:nvSpPr>
          <p:spPr bwMode="auto">
            <a:xfrm>
              <a:off x="1632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2" name="Line 27"/>
            <p:cNvSpPr>
              <a:spLocks noChangeShapeType="1"/>
            </p:cNvSpPr>
            <p:nvPr/>
          </p:nvSpPr>
          <p:spPr bwMode="auto">
            <a:xfrm>
              <a:off x="1848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3" name="Line 28"/>
            <p:cNvSpPr>
              <a:spLocks noChangeShapeType="1"/>
            </p:cNvSpPr>
            <p:nvPr/>
          </p:nvSpPr>
          <p:spPr bwMode="auto">
            <a:xfrm>
              <a:off x="2064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4" name="Line 29"/>
            <p:cNvSpPr>
              <a:spLocks noChangeShapeType="1"/>
            </p:cNvSpPr>
            <p:nvPr/>
          </p:nvSpPr>
          <p:spPr bwMode="auto">
            <a:xfrm>
              <a:off x="2280" y="2160"/>
              <a:ext cx="0" cy="1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5" name="Line 30"/>
            <p:cNvSpPr>
              <a:spLocks noChangeShapeType="1"/>
            </p:cNvSpPr>
            <p:nvPr/>
          </p:nvSpPr>
          <p:spPr bwMode="auto">
            <a:xfrm>
              <a:off x="2496" y="2160"/>
              <a:ext cx="0" cy="1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Line 130"/>
            <p:cNvSpPr>
              <a:spLocks noChangeShapeType="1"/>
            </p:cNvSpPr>
            <p:nvPr/>
          </p:nvSpPr>
          <p:spPr bwMode="auto">
            <a:xfrm flipH="1">
              <a:off x="336" y="2496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Text Box 131"/>
            <p:cNvSpPr txBox="1">
              <a:spLocks noChangeArrowheads="1"/>
            </p:cNvSpPr>
            <p:nvPr/>
          </p:nvSpPr>
          <p:spPr bwMode="auto">
            <a:xfrm>
              <a:off x="1286" y="252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T</a:t>
              </a:r>
            </a:p>
          </p:txBody>
        </p:sp>
      </p:grpSp>
      <p:grpSp>
        <p:nvGrpSpPr>
          <p:cNvPr id="3" name="Group 145"/>
          <p:cNvGrpSpPr>
            <a:grpSpLocks/>
          </p:cNvGrpSpPr>
          <p:nvPr/>
        </p:nvGrpSpPr>
        <p:grpSpPr bwMode="auto">
          <a:xfrm>
            <a:off x="4800600" y="2209800"/>
            <a:ext cx="4114800" cy="762000"/>
            <a:chOff x="3024" y="1392"/>
            <a:chExt cx="2592" cy="480"/>
          </a:xfrm>
        </p:grpSpPr>
        <p:sp>
          <p:nvSpPr>
            <p:cNvPr id="19468" name="Rectangle 107"/>
            <p:cNvSpPr>
              <a:spLocks noChangeArrowheads="1"/>
            </p:cNvSpPr>
            <p:nvPr/>
          </p:nvSpPr>
          <p:spPr bwMode="auto">
            <a:xfrm>
              <a:off x="4951" y="1392"/>
              <a:ext cx="425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69" name="Rectangle 106"/>
            <p:cNvSpPr>
              <a:spLocks noChangeArrowheads="1"/>
            </p:cNvSpPr>
            <p:nvPr/>
          </p:nvSpPr>
          <p:spPr bwMode="auto">
            <a:xfrm>
              <a:off x="4493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0" name="Rectangle 105"/>
            <p:cNvSpPr>
              <a:spLocks noChangeArrowheads="1"/>
            </p:cNvSpPr>
            <p:nvPr/>
          </p:nvSpPr>
          <p:spPr bwMode="auto">
            <a:xfrm>
              <a:off x="4035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1" name="Rectangle 104"/>
            <p:cNvSpPr>
              <a:spLocks noChangeArrowheads="1"/>
            </p:cNvSpPr>
            <p:nvPr/>
          </p:nvSpPr>
          <p:spPr bwMode="auto">
            <a:xfrm>
              <a:off x="3577" y="1392"/>
              <a:ext cx="458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</a:p>
          </p:txBody>
        </p:sp>
        <p:sp>
          <p:nvSpPr>
            <p:cNvPr id="19472" name="Rectangle 103"/>
            <p:cNvSpPr>
              <a:spLocks noChangeArrowheads="1"/>
            </p:cNvSpPr>
            <p:nvPr/>
          </p:nvSpPr>
          <p:spPr bwMode="auto">
            <a:xfrm>
              <a:off x="3120" y="1392"/>
              <a:ext cx="457" cy="176"/>
            </a:xfrm>
            <a:prstGeom prst="rect">
              <a:avLst/>
            </a:prstGeom>
            <a:solidFill>
              <a:srgbClr val="FF878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n-US" sz="1200">
                  <a:latin typeface="Consolas" pitchFamily="49" charset="0"/>
                </a:rPr>
                <a:t>1/T</a:t>
              </a:r>
              <a:endParaRPr lang="en-US" sz="1800"/>
            </a:p>
          </p:txBody>
        </p:sp>
        <p:sp>
          <p:nvSpPr>
            <p:cNvPr id="19473" name="Line 108"/>
            <p:cNvSpPr>
              <a:spLocks noChangeShapeType="1"/>
            </p:cNvSpPr>
            <p:nvPr/>
          </p:nvSpPr>
          <p:spPr bwMode="auto">
            <a:xfrm>
              <a:off x="3120" y="1392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09"/>
            <p:cNvSpPr>
              <a:spLocks noChangeShapeType="1"/>
            </p:cNvSpPr>
            <p:nvPr/>
          </p:nvSpPr>
          <p:spPr bwMode="auto">
            <a:xfrm>
              <a:off x="3120" y="1568"/>
              <a:ext cx="22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110"/>
            <p:cNvSpPr>
              <a:spLocks noChangeShapeType="1"/>
            </p:cNvSpPr>
            <p:nvPr/>
          </p:nvSpPr>
          <p:spPr bwMode="auto">
            <a:xfrm>
              <a:off x="3120" y="1392"/>
              <a:ext cx="0" cy="1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Line 111"/>
            <p:cNvSpPr>
              <a:spLocks noChangeShapeType="1"/>
            </p:cNvSpPr>
            <p:nvPr/>
          </p:nvSpPr>
          <p:spPr bwMode="auto">
            <a:xfrm>
              <a:off x="3577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Line 112"/>
            <p:cNvSpPr>
              <a:spLocks noChangeShapeType="1"/>
            </p:cNvSpPr>
            <p:nvPr/>
          </p:nvSpPr>
          <p:spPr bwMode="auto">
            <a:xfrm>
              <a:off x="4035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113"/>
            <p:cNvSpPr>
              <a:spLocks noChangeShapeType="1"/>
            </p:cNvSpPr>
            <p:nvPr/>
          </p:nvSpPr>
          <p:spPr bwMode="auto">
            <a:xfrm>
              <a:off x="4493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114"/>
            <p:cNvSpPr>
              <a:spLocks noChangeShapeType="1"/>
            </p:cNvSpPr>
            <p:nvPr/>
          </p:nvSpPr>
          <p:spPr bwMode="auto">
            <a:xfrm>
              <a:off x="4951" y="139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115"/>
            <p:cNvSpPr>
              <a:spLocks noChangeShapeType="1"/>
            </p:cNvSpPr>
            <p:nvPr/>
          </p:nvSpPr>
          <p:spPr bwMode="auto">
            <a:xfrm>
              <a:off x="5376" y="1392"/>
              <a:ext cx="0" cy="1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Text Box 134"/>
            <p:cNvSpPr txBox="1">
              <a:spLocks noChangeArrowheads="1"/>
            </p:cNvSpPr>
            <p:nvPr/>
          </p:nvSpPr>
          <p:spPr bwMode="auto">
            <a:xfrm>
              <a:off x="3024" y="163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</p:txBody>
        </p:sp>
        <p:sp>
          <p:nvSpPr>
            <p:cNvPr id="19482" name="Text Box 135"/>
            <p:cNvSpPr txBox="1">
              <a:spLocks noChangeArrowheads="1"/>
            </p:cNvSpPr>
            <p:nvPr/>
          </p:nvSpPr>
          <p:spPr bwMode="auto">
            <a:xfrm>
              <a:off x="5020" y="1641"/>
              <a:ext cx="5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1/(2*</a:t>
              </a:r>
              <a:r>
                <a:rPr lang="en-US" sz="1800"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sz="1800"/>
                <a:t>t)</a:t>
              </a:r>
            </a:p>
          </p:txBody>
        </p:sp>
      </p:grp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2286000" y="3352800"/>
            <a:ext cx="4572000" cy="2743200"/>
          </a:xfrm>
          <a:prstGeom prst="rect">
            <a:avLst/>
          </a:prstGeom>
          <a:solidFill>
            <a:srgbClr val="E3E18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 dirty="0" err="1">
                <a:latin typeface="Consolas" pitchFamily="49" charset="0"/>
              </a:rPr>
              <a:t>cfg</a:t>
            </a:r>
            <a:r>
              <a:rPr lang="en-US" sz="1800" dirty="0">
                <a:latin typeface="Consolas" pitchFamily="49" charset="0"/>
              </a:rPr>
              <a:t>  = [];</a:t>
            </a:r>
          </a:p>
          <a:p>
            <a:r>
              <a:rPr lang="en-US" sz="1800" dirty="0" err="1">
                <a:latin typeface="Consolas" pitchFamily="49" charset="0"/>
              </a:rPr>
              <a:t>cfg.method</a:t>
            </a:r>
            <a:r>
              <a:rPr lang="en-US" sz="1800" dirty="0">
                <a:latin typeface="Consolas" pitchFamily="49" charset="0"/>
              </a:rPr>
              <a:t> = ‘</a:t>
            </a:r>
            <a:r>
              <a:rPr lang="en-US" sz="1800" dirty="0" err="1">
                <a:latin typeface="Consolas" pitchFamily="49" charset="0"/>
              </a:rPr>
              <a:t>mtmfft</a:t>
            </a:r>
            <a:r>
              <a:rPr lang="en-US" sz="1800" dirty="0">
                <a:latin typeface="Consolas" pitchFamily="49" charset="0"/>
              </a:rPr>
              <a:t>’;</a:t>
            </a:r>
          </a:p>
          <a:p>
            <a:r>
              <a:rPr lang="en-US" sz="1800" dirty="0" smtClean="0">
                <a:latin typeface="Consolas" pitchFamily="49" charset="0"/>
              </a:rPr>
              <a:t>cfg.foi    </a:t>
            </a:r>
            <a:r>
              <a:rPr lang="en-US" sz="1800" dirty="0">
                <a:latin typeface="Consolas" pitchFamily="49" charset="0"/>
              </a:rPr>
              <a:t>= […];</a:t>
            </a:r>
          </a:p>
          <a:p>
            <a:r>
              <a:rPr lang="en-US" sz="1800" dirty="0">
                <a:latin typeface="Consolas" pitchFamily="49" charset="0"/>
              </a:rPr>
              <a:t>      .</a:t>
            </a:r>
          </a:p>
          <a:p>
            <a:r>
              <a:rPr lang="en-US" sz="1800" dirty="0">
                <a:latin typeface="Consolas" pitchFamily="49" charset="0"/>
              </a:rPr>
              <a:t>      .</a:t>
            </a:r>
          </a:p>
          <a:p>
            <a:r>
              <a:rPr lang="en-US" sz="1800" dirty="0">
                <a:latin typeface="Consolas" pitchFamily="49" charset="0"/>
              </a:rPr>
              <a:t>freq=</a:t>
            </a:r>
            <a:r>
              <a:rPr lang="en-US" sz="1800" dirty="0" err="1">
                <a:latin typeface="Consolas" pitchFamily="49" charset="0"/>
              </a:rPr>
              <a:t>ft_freqanalysis</a:t>
            </a:r>
            <a:r>
              <a:rPr lang="en-US" sz="1800" dirty="0">
                <a:latin typeface="Consolas" pitchFamily="49" charset="0"/>
              </a:rPr>
              <a:t>(</a:t>
            </a:r>
            <a:r>
              <a:rPr lang="en-US" sz="1800" dirty="0" err="1">
                <a:latin typeface="Consolas" pitchFamily="49" charset="0"/>
              </a:rPr>
              <a:t>cfg</a:t>
            </a:r>
            <a:r>
              <a:rPr lang="en-US" sz="1800" dirty="0">
                <a:latin typeface="Consolas" pitchFamily="49" charset="0"/>
              </a:rPr>
              <a:t>, data);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0731" name="Line 139"/>
          <p:cNvSpPr>
            <a:spLocks noChangeShapeType="1"/>
          </p:cNvSpPr>
          <p:nvPr/>
        </p:nvSpPr>
        <p:spPr bwMode="auto">
          <a:xfrm>
            <a:off x="4191000" y="2362200"/>
            <a:ext cx="609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Text Box 141"/>
          <p:cNvSpPr txBox="1">
            <a:spLocks noChangeArrowheads="1"/>
          </p:cNvSpPr>
          <p:nvPr/>
        </p:nvSpPr>
        <p:spPr bwMode="auto">
          <a:xfrm>
            <a:off x="4040188" y="3908425"/>
            <a:ext cx="1577676" cy="369332"/>
          </a:xfrm>
          <a:prstGeom prst="rect">
            <a:avLst/>
          </a:prstGeom>
          <a:solidFill>
            <a:srgbClr val="F6F49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latin typeface="Consolas" pitchFamily="49" charset="0"/>
              </a:rPr>
              <a:t>[f1 </a:t>
            </a:r>
            <a:r>
              <a:rPr lang="en-US" sz="1800" dirty="0" smtClean="0">
                <a:latin typeface="Consolas" pitchFamily="49" charset="0"/>
              </a:rPr>
              <a:t>f2 f3];</a:t>
            </a:r>
            <a:endParaRPr lang="en-US" sz="1800" dirty="0">
              <a:latin typeface="Consolas" pitchFamily="49" charset="0"/>
            </a:endParaRPr>
          </a:p>
        </p:txBody>
      </p:sp>
      <p:sp>
        <p:nvSpPr>
          <p:cNvPr id="19463" name="Rectangle 146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smtClean="0"/>
              <a:t>Time-frequency 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2" descr="DSC_0253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70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Goal and challenges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13" y="1196975"/>
            <a:ext cx="7720012" cy="4137025"/>
          </a:xfrm>
        </p:spPr>
        <p:txBody>
          <a:bodyPr lIns="91440" tIns="45720" rIns="91440" bIns="45720"/>
          <a:lstStyle/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  <a:effectLst/>
              </a:rPr>
              <a:t>Estimate the true oscillations from the data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  <a:effectLst/>
              </a:rPr>
              <a:t>Limited time available for Fourier transform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  <a:effectLst/>
              </a:rPr>
              <a:t>You are looking at the activity through a time restricting window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endParaRPr lang="en-US" smtClean="0">
              <a:solidFill>
                <a:schemeClr val="tx1"/>
              </a:solidFill>
              <a:effectLst/>
            </a:endParaRPr>
          </a:p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</a:rPr>
              <a:t>This implicitly means that the data are ‘tapered’ with a boxcar</a:t>
            </a:r>
          </a:p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</a:rPr>
              <a:t>Data are discretely sampled</a:t>
            </a:r>
          </a:p>
        </p:txBody>
      </p:sp>
      <p:pic>
        <p:nvPicPr>
          <p:cNvPr id="46085" name="Picture 11" descr="boxcar_tr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4886325"/>
            <a:ext cx="28194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Rectangle 385"/>
          <p:cNvSpPr>
            <a:spLocks noChangeArrowheads="1"/>
          </p:cNvSpPr>
          <p:nvPr/>
        </p:nvSpPr>
        <p:spPr bwMode="auto">
          <a:xfrm>
            <a:off x="9956800" y="62341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88" name="Rectangle 386"/>
          <p:cNvSpPr>
            <a:spLocks noChangeArrowheads="1"/>
          </p:cNvSpPr>
          <p:nvPr/>
        </p:nvSpPr>
        <p:spPr bwMode="auto">
          <a:xfrm>
            <a:off x="9821863" y="6234113"/>
            <a:ext cx="1349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89" name="Rectangle 387"/>
          <p:cNvSpPr>
            <a:spLocks noChangeArrowheads="1"/>
          </p:cNvSpPr>
          <p:nvPr/>
        </p:nvSpPr>
        <p:spPr bwMode="auto">
          <a:xfrm>
            <a:off x="9686925" y="6234113"/>
            <a:ext cx="134938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90" name="Rectangle 388"/>
          <p:cNvSpPr>
            <a:spLocks noChangeArrowheads="1"/>
          </p:cNvSpPr>
          <p:nvPr/>
        </p:nvSpPr>
        <p:spPr bwMode="auto">
          <a:xfrm>
            <a:off x="9550400" y="62341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91" name="Rectangle 389"/>
          <p:cNvSpPr>
            <a:spLocks noChangeArrowheads="1"/>
          </p:cNvSpPr>
          <p:nvPr/>
        </p:nvSpPr>
        <p:spPr bwMode="auto">
          <a:xfrm>
            <a:off x="9415463" y="6234113"/>
            <a:ext cx="1349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92" name="Rectangle 390"/>
          <p:cNvSpPr>
            <a:spLocks noChangeArrowheads="1"/>
          </p:cNvSpPr>
          <p:nvPr/>
        </p:nvSpPr>
        <p:spPr bwMode="auto">
          <a:xfrm>
            <a:off x="9280525" y="6234113"/>
            <a:ext cx="134938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0493" name="Rectangle 391"/>
          <p:cNvSpPr>
            <a:spLocks noChangeArrowheads="1"/>
          </p:cNvSpPr>
          <p:nvPr/>
        </p:nvSpPr>
        <p:spPr bwMode="auto">
          <a:xfrm>
            <a:off x="9144000" y="62341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pic>
        <p:nvPicPr>
          <p:cNvPr id="425" name="Picture 424" descr="castle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2344738"/>
            <a:ext cx="4887913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457200" y="1535113"/>
            <a:ext cx="4040188" cy="639762"/>
          </a:xfrm>
        </p:spPr>
        <p:txBody>
          <a:bodyPr lIns="91440" tIns="45720" rIns="91440" bIns="45720" anchor="b"/>
          <a:lstStyle/>
          <a:p>
            <a:pPr marL="0" indent="0" eaLnBrk="1" hangingPunct="1">
              <a:buFont typeface="Arial" charset="0"/>
              <a:buNone/>
            </a:pPr>
            <a:r>
              <a:rPr lang="nl-NL" sz="1600" b="1" smtClean="0"/>
              <a:t>Spectral analysis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45025" y="1535113"/>
            <a:ext cx="4041775" cy="639762"/>
          </a:xfrm>
        </p:spPr>
        <p:txBody>
          <a:bodyPr lIns="91440" tIns="45720" rIns="91440" bIns="45720" anchor="b"/>
          <a:lstStyle/>
          <a:p>
            <a:pPr marL="0" indent="0" eaLnBrk="1" hangingPunct="1">
              <a:spcBef>
                <a:spcPct val="20000"/>
              </a:spcBef>
              <a:buFont typeface="Times New Roman" pitchFamily="18" charset="0"/>
              <a:buNone/>
            </a:pPr>
            <a:r>
              <a:rPr lang="nl-NL" sz="1800" b="1" smtClean="0"/>
              <a:t>Time frequency analysis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14600"/>
            <a:ext cx="45085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44530" t="38461" b="32805"/>
          <a:stretch>
            <a:fillRect/>
          </a:stretch>
        </p:blipFill>
        <p:spPr bwMode="auto">
          <a:xfrm>
            <a:off x="4572000" y="2667000"/>
            <a:ext cx="42735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fig1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3622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fig15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4384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fig16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24384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990600"/>
            <a:ext cx="7720013" cy="4137025"/>
          </a:xfrm>
        </p:spPr>
        <p:txBody>
          <a:bodyPr lIns="91440" tIns="45720" rIns="91440" bIns="45720"/>
          <a:lstStyle/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Through spectral leakage each frequency’s estimate may be polluted by true oscillations at other frequencies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Not tapering = applying a boxcar taper</a:t>
            </a:r>
          </a:p>
          <a:p>
            <a:pPr eaLnBrk="1" hangingPunct="1">
              <a:buClr>
                <a:schemeClr val="tx1"/>
              </a:buClr>
              <a:buFont typeface="Times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Each type of taper has a specific leakage profile   </a:t>
            </a:r>
          </a:p>
        </p:txBody>
      </p: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Spectral leakage and tapering</a:t>
            </a:r>
          </a:p>
        </p:txBody>
      </p:sp>
      <p:sp>
        <p:nvSpPr>
          <p:cNvPr id="21511" name="Rectangle 385"/>
          <p:cNvSpPr>
            <a:spLocks noChangeArrowheads="1"/>
          </p:cNvSpPr>
          <p:nvPr/>
        </p:nvSpPr>
        <p:spPr bwMode="auto">
          <a:xfrm>
            <a:off x="9956800" y="62341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2" name="Rectangle 386"/>
          <p:cNvSpPr>
            <a:spLocks noChangeArrowheads="1"/>
          </p:cNvSpPr>
          <p:nvPr/>
        </p:nvSpPr>
        <p:spPr bwMode="auto">
          <a:xfrm>
            <a:off x="9821863" y="6234113"/>
            <a:ext cx="1349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3" name="Rectangle 387"/>
          <p:cNvSpPr>
            <a:spLocks noChangeArrowheads="1"/>
          </p:cNvSpPr>
          <p:nvPr/>
        </p:nvSpPr>
        <p:spPr bwMode="auto">
          <a:xfrm>
            <a:off x="9686925" y="6234113"/>
            <a:ext cx="134938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4" name="Rectangle 388"/>
          <p:cNvSpPr>
            <a:spLocks noChangeArrowheads="1"/>
          </p:cNvSpPr>
          <p:nvPr/>
        </p:nvSpPr>
        <p:spPr bwMode="auto">
          <a:xfrm>
            <a:off x="9550400" y="62341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5" name="Rectangle 389"/>
          <p:cNvSpPr>
            <a:spLocks noChangeArrowheads="1"/>
          </p:cNvSpPr>
          <p:nvPr/>
        </p:nvSpPr>
        <p:spPr bwMode="auto">
          <a:xfrm>
            <a:off x="9415463" y="6234113"/>
            <a:ext cx="1349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6" name="Rectangle 390"/>
          <p:cNvSpPr>
            <a:spLocks noChangeArrowheads="1"/>
          </p:cNvSpPr>
          <p:nvPr/>
        </p:nvSpPr>
        <p:spPr bwMode="auto">
          <a:xfrm>
            <a:off x="9280525" y="6234113"/>
            <a:ext cx="134938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sp>
        <p:nvSpPr>
          <p:cNvPr id="21517" name="Rectangle 391"/>
          <p:cNvSpPr>
            <a:spLocks noChangeArrowheads="1"/>
          </p:cNvSpPr>
          <p:nvPr/>
        </p:nvSpPr>
        <p:spPr bwMode="auto">
          <a:xfrm>
            <a:off x="9144000" y="5929313"/>
            <a:ext cx="1365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200"/>
          </a:p>
        </p:txBody>
      </p:sp>
      <p:pic>
        <p:nvPicPr>
          <p:cNvPr id="21518" name="Picture 424" descr="castle3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672013"/>
            <a:ext cx="366712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fig10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23622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fig11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23622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172200" y="5029200"/>
            <a:ext cx="1160463" cy="1131888"/>
            <a:chOff x="6172200" y="5029200"/>
            <a:chExt cx="1159955" cy="1131332"/>
          </a:xfrm>
        </p:grpSpPr>
        <p:sp>
          <p:nvSpPr>
            <p:cNvPr id="21526" name="TextBox 25"/>
            <p:cNvSpPr txBox="1">
              <a:spLocks noChangeArrowheads="1"/>
            </p:cNvSpPr>
            <p:nvPr/>
          </p:nvSpPr>
          <p:spPr bwMode="auto">
            <a:xfrm>
              <a:off x="6172200" y="5791200"/>
              <a:ext cx="11599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sidelobes</a:t>
              </a:r>
              <a:endParaRPr lang="en-US"/>
            </a:p>
          </p:txBody>
        </p:sp>
        <p:cxnSp>
          <p:nvCxnSpPr>
            <p:cNvPr id="30" name="Straight Arrow Connector 29"/>
            <p:cNvCxnSpPr>
              <a:cxnSpLocks noChangeShapeType="1"/>
              <a:endCxn id="21526" idx="0"/>
            </p:cNvCxnSpPr>
            <p:nvPr/>
          </p:nvCxnSpPr>
          <p:spPr bwMode="auto">
            <a:xfrm rot="16200000" flipH="1">
              <a:off x="6081773" y="5119627"/>
              <a:ext cx="761626" cy="58077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16200000" flipH="1">
              <a:off x="6286470" y="5219596"/>
              <a:ext cx="761626" cy="38083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16200000" flipH="1">
              <a:off x="6476887" y="5333846"/>
              <a:ext cx="761626" cy="15233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724400" y="3886200"/>
            <a:ext cx="1185863" cy="2274888"/>
            <a:chOff x="4724400" y="3886200"/>
            <a:chExt cx="1185541" cy="2274332"/>
          </a:xfrm>
        </p:grpSpPr>
        <p:cxnSp>
          <p:nvCxnSpPr>
            <p:cNvPr id="28" name="Straight Arrow Connector 27"/>
            <p:cNvCxnSpPr>
              <a:cxnSpLocks noChangeShapeType="1"/>
              <a:endCxn id="21525" idx="0"/>
            </p:cNvCxnSpPr>
            <p:nvPr/>
          </p:nvCxnSpPr>
          <p:spPr bwMode="auto">
            <a:xfrm rot="16200000" flipH="1">
              <a:off x="4334749" y="4809106"/>
              <a:ext cx="1904534" cy="5872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5" name="TextBox 24"/>
            <p:cNvSpPr txBox="1">
              <a:spLocks noChangeArrowheads="1"/>
            </p:cNvSpPr>
            <p:nvPr/>
          </p:nvSpPr>
          <p:spPr bwMode="auto">
            <a:xfrm>
              <a:off x="4724400" y="5791200"/>
              <a:ext cx="118554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main lobe</a:t>
              </a:r>
            </a:p>
          </p:txBody>
        </p:sp>
      </p:grpSp>
      <p:pic>
        <p:nvPicPr>
          <p:cNvPr id="21" name="Picture 20" descr="fig14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4384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Multitapers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sz="1800" smtClean="0"/>
              <a:t>Make use of more than one taper and combine their properties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smtClean="0"/>
              <a:t>Used for smoothing in the frequency domain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smtClean="0"/>
              <a:t>Instead of “smoothing” one can also say “controlled leakage”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Multitapers</a:t>
            </a:r>
          </a:p>
        </p:txBody>
      </p:sp>
      <p:pic>
        <p:nvPicPr>
          <p:cNvPr id="23555" name="Picture 3" descr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35213"/>
            <a:ext cx="3586163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 descr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271713"/>
            <a:ext cx="3657600" cy="289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067300" y="3505200"/>
            <a:ext cx="3200400" cy="914400"/>
            <a:chOff x="3216" y="2208"/>
            <a:chExt cx="1920" cy="480"/>
          </a:xfrm>
        </p:grpSpPr>
        <p:sp>
          <p:nvSpPr>
            <p:cNvPr id="23558" name="Line 6"/>
            <p:cNvSpPr>
              <a:spLocks noChangeShapeType="1"/>
            </p:cNvSpPr>
            <p:nvPr/>
          </p:nvSpPr>
          <p:spPr bwMode="auto">
            <a:xfrm>
              <a:off x="3216" y="220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9" name="Line 7"/>
            <p:cNvSpPr>
              <a:spLocks noChangeShapeType="1"/>
            </p:cNvSpPr>
            <p:nvPr/>
          </p:nvSpPr>
          <p:spPr bwMode="auto">
            <a:xfrm>
              <a:off x="3600" y="2208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0" name="Line 8"/>
            <p:cNvSpPr>
              <a:spLocks noChangeShapeType="1"/>
            </p:cNvSpPr>
            <p:nvPr/>
          </p:nvSpPr>
          <p:spPr bwMode="auto">
            <a:xfrm>
              <a:off x="3600" y="2688"/>
              <a:ext cx="15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Multitapers demo</a:t>
            </a:r>
          </a:p>
        </p:txBody>
      </p:sp>
      <p:pic>
        <p:nvPicPr>
          <p:cNvPr id="24579" name="Picture 3" descr="sig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133600"/>
            <a:ext cx="4800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410200" y="1447800"/>
            <a:ext cx="3360738" cy="3282950"/>
            <a:chOff x="3408" y="912"/>
            <a:chExt cx="2117" cy="2068"/>
          </a:xfrm>
        </p:grpSpPr>
        <p:pic>
          <p:nvPicPr>
            <p:cNvPr id="25614" name="Picture 3" descr="dpss"/>
            <p:cNvPicPr>
              <a:picLocks noChangeAspect="1" noChangeArrowheads="1"/>
            </p:cNvPicPr>
            <p:nvPr/>
          </p:nvPicPr>
          <p:blipFill>
            <a:blip r:embed="rId3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3408" y="1392"/>
              <a:ext cx="2117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5" name="Text Box 4"/>
            <p:cNvSpPr txBox="1">
              <a:spLocks noChangeArrowheads="1"/>
            </p:cNvSpPr>
            <p:nvPr/>
          </p:nvSpPr>
          <p:spPr bwMode="auto">
            <a:xfrm>
              <a:off x="3896" y="912"/>
              <a:ext cx="120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ea typeface="ＭＳ Ｐゴシック" pitchFamily="34" charset="-128"/>
                </a:rPr>
                <a:t>averaged </a:t>
              </a:r>
            </a:p>
            <a:p>
              <a:pPr algn="ctr" eaLnBrk="0" hangingPunct="0"/>
              <a:r>
                <a:rPr lang="en-US" sz="1800">
                  <a:ea typeface="ＭＳ Ｐゴシック" pitchFamily="34" charset="-128"/>
                </a:rPr>
                <a:t>spectral estimate</a:t>
              </a:r>
              <a:endParaRPr lang="en-US">
                <a:latin typeface="Verdana" pitchFamily="34" charset="0"/>
                <a:ea typeface="ＭＳ Ｐゴシック" pitchFamily="34" charset="-128"/>
              </a:endParaRPr>
            </a:p>
          </p:txBody>
        </p:sp>
      </p:grpSp>
      <p:pic>
        <p:nvPicPr>
          <p:cNvPr id="20489" name="Picture 9" descr="hanning"/>
          <p:cNvPicPr>
            <a:picLocks noChangeAspect="1" noChangeArrowheads="1"/>
          </p:cNvPicPr>
          <p:nvPr/>
        </p:nvPicPr>
        <p:blipFill>
          <a:blip r:embed="rId4" cstate="print">
            <a:lum bright="-10000"/>
          </a:blip>
          <a:srcRect/>
          <a:stretch>
            <a:fillRect/>
          </a:stretch>
        </p:blipFill>
        <p:spPr bwMode="auto">
          <a:xfrm>
            <a:off x="5410200" y="2209800"/>
            <a:ext cx="3360738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 descr="tapered 2"/>
          <p:cNvPicPr>
            <a:picLocks noChangeAspect="1" noChangeArrowheads="1"/>
          </p:cNvPicPr>
          <p:nvPr/>
        </p:nvPicPr>
        <p:blipFill>
          <a:blip r:embed="rId5" cstate="print">
            <a:lum bright="-10000"/>
          </a:blip>
          <a:srcRect/>
          <a:stretch>
            <a:fillRect/>
          </a:stretch>
        </p:blipFill>
        <p:spPr bwMode="auto">
          <a:xfrm>
            <a:off x="611188" y="2695575"/>
            <a:ext cx="23987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 descr="tapered 3"/>
          <p:cNvPicPr>
            <a:picLocks noChangeAspect="1" noChangeArrowheads="1"/>
          </p:cNvPicPr>
          <p:nvPr/>
        </p:nvPicPr>
        <p:blipFill>
          <a:blip r:embed="rId6" cstate="print">
            <a:lum bright="-10000"/>
          </a:blip>
          <a:srcRect/>
          <a:stretch>
            <a:fillRect/>
          </a:stretch>
        </p:blipFill>
        <p:spPr bwMode="auto">
          <a:xfrm>
            <a:off x="611188" y="4419600"/>
            <a:ext cx="23987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 descr="using taper 2"/>
          <p:cNvPicPr>
            <a:picLocks noChangeAspect="1" noChangeArrowheads="1"/>
          </p:cNvPicPr>
          <p:nvPr/>
        </p:nvPicPr>
        <p:blipFill>
          <a:blip r:embed="rId7" cstate="print">
            <a:lum bright="-10000"/>
          </a:blip>
          <a:srcRect/>
          <a:stretch>
            <a:fillRect/>
          </a:stretch>
        </p:blipFill>
        <p:spPr bwMode="auto">
          <a:xfrm>
            <a:off x="3201988" y="2771775"/>
            <a:ext cx="24003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8" descr="using taper 3"/>
          <p:cNvPicPr>
            <a:picLocks noChangeAspect="1" noChangeArrowheads="1"/>
          </p:cNvPicPr>
          <p:nvPr/>
        </p:nvPicPr>
        <p:blipFill>
          <a:blip r:embed="rId8" cstate="print">
            <a:lum bright="-10000"/>
          </a:blip>
          <a:srcRect/>
          <a:stretch>
            <a:fillRect/>
          </a:stretch>
        </p:blipFill>
        <p:spPr bwMode="auto">
          <a:xfrm>
            <a:off x="3201988" y="4419600"/>
            <a:ext cx="24003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8" name="Group 10"/>
          <p:cNvGrpSpPr>
            <a:grpSpLocks/>
          </p:cNvGrpSpPr>
          <p:nvPr/>
        </p:nvGrpSpPr>
        <p:grpSpPr bwMode="auto">
          <a:xfrm>
            <a:off x="611188" y="546100"/>
            <a:ext cx="2398712" cy="2273300"/>
            <a:chOff x="385" y="86"/>
            <a:chExt cx="1511" cy="1432"/>
          </a:xfrm>
        </p:grpSpPr>
        <p:pic>
          <p:nvPicPr>
            <p:cNvPr id="25612" name="Picture 11" descr="tapered 1"/>
            <p:cNvPicPr>
              <a:picLocks noChangeAspect="1" noChangeArrowheads="1"/>
            </p:cNvPicPr>
            <p:nvPr/>
          </p:nvPicPr>
          <p:blipFill>
            <a:blip r:embed="rId9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385" y="384"/>
              <a:ext cx="1511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3" name="Text Box 12"/>
            <p:cNvSpPr txBox="1">
              <a:spLocks noChangeArrowheads="1"/>
            </p:cNvSpPr>
            <p:nvPr/>
          </p:nvSpPr>
          <p:spPr bwMode="auto">
            <a:xfrm>
              <a:off x="454" y="86"/>
              <a:ext cx="102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ea typeface="ＭＳ Ｐゴシック" pitchFamily="34" charset="-128"/>
                </a:rPr>
                <a:t>tapered signal</a:t>
              </a:r>
            </a:p>
          </p:txBody>
        </p:sp>
      </p:grpSp>
      <p:grpSp>
        <p:nvGrpSpPr>
          <p:cNvPr id="25609" name="Group 16"/>
          <p:cNvGrpSpPr>
            <a:grpSpLocks/>
          </p:cNvGrpSpPr>
          <p:nvPr/>
        </p:nvGrpSpPr>
        <p:grpSpPr bwMode="auto">
          <a:xfrm>
            <a:off x="3200400" y="546100"/>
            <a:ext cx="2400300" cy="2273300"/>
            <a:chOff x="2027" y="288"/>
            <a:chExt cx="1512" cy="1432"/>
          </a:xfrm>
        </p:grpSpPr>
        <p:pic>
          <p:nvPicPr>
            <p:cNvPr id="25610" name="Picture 14" descr="using taper 1"/>
            <p:cNvPicPr>
              <a:picLocks noChangeAspect="1" noChangeArrowheads="1"/>
            </p:cNvPicPr>
            <p:nvPr/>
          </p:nvPicPr>
          <p:blipFill>
            <a:blip r:embed="rId10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2027" y="586"/>
              <a:ext cx="1512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1" name="Text Box 15"/>
            <p:cNvSpPr txBox="1">
              <a:spLocks noChangeArrowheads="1"/>
            </p:cNvSpPr>
            <p:nvPr/>
          </p:nvSpPr>
          <p:spPr bwMode="auto">
            <a:xfrm>
              <a:off x="2108" y="288"/>
              <a:ext cx="1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>
                  <a:ea typeface="ＭＳ Ｐゴシック" pitchFamily="34" charset="-128"/>
                </a:rPr>
                <a:t>spectral estimate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 descr="signal_broadband_gamma"/>
          <p:cNvPicPr>
            <a:picLocks noChangeAspect="1" noChangeArrowheads="1"/>
          </p:cNvPicPr>
          <p:nvPr/>
        </p:nvPicPr>
        <p:blipFill>
          <a:blip r:embed="rId3" cstate="print"/>
          <a:srcRect l="13542" t="12500" r="10417" b="15277"/>
          <a:stretch>
            <a:fillRect/>
          </a:stretch>
        </p:blipFill>
        <p:spPr bwMode="auto">
          <a:xfrm>
            <a:off x="457200" y="11430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14"/>
          <p:cNvSpPr txBox="1">
            <a:spLocks noChangeArrowheads="1"/>
          </p:cNvSpPr>
          <p:nvPr/>
        </p:nvSpPr>
        <p:spPr bwMode="auto">
          <a:xfrm>
            <a:off x="533400" y="2305050"/>
            <a:ext cx="2133600" cy="666750"/>
          </a:xfrm>
          <a:prstGeom prst="rect">
            <a:avLst/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Broadband activity 60-90 Hz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724400" y="1828800"/>
            <a:ext cx="2660650" cy="1905000"/>
            <a:chOff x="2596" y="1152"/>
            <a:chExt cx="1964" cy="1591"/>
          </a:xfrm>
        </p:grpSpPr>
        <p:pic>
          <p:nvPicPr>
            <p:cNvPr id="26638" name="Picture 10" descr="powspec_broadband_gamm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96" y="1270"/>
              <a:ext cx="1964" cy="1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9" name="Text Box 15"/>
            <p:cNvSpPr txBox="1">
              <a:spLocks noChangeArrowheads="1"/>
            </p:cNvSpPr>
            <p:nvPr/>
          </p:nvSpPr>
          <p:spPr bwMode="auto">
            <a:xfrm>
              <a:off x="2880" y="1152"/>
              <a:ext cx="1440" cy="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/>
                <a:t>Hanning window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0" y="3810000"/>
            <a:ext cx="9061450" cy="2338388"/>
            <a:chOff x="0" y="2784"/>
            <a:chExt cx="5708" cy="1473"/>
          </a:xfrm>
        </p:grpSpPr>
        <p:pic>
          <p:nvPicPr>
            <p:cNvPr id="26632" name="Picture 11" descr="powspec_broadband_gamma_tapsmo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2784"/>
              <a:ext cx="1964" cy="1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3" name="Picture 12" descr="powspec_broadband_gamma_tapsmo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72" y="2784"/>
              <a:ext cx="1964" cy="1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4" name="Picture 13" descr="powspec_broadband_gamma_tapsmo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44" y="2784"/>
              <a:ext cx="1964" cy="1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5" name="Text Box 16"/>
            <p:cNvSpPr txBox="1">
              <a:spLocks noChangeArrowheads="1"/>
            </p:cNvSpPr>
            <p:nvPr/>
          </p:nvSpPr>
          <p:spPr bwMode="auto">
            <a:xfrm>
              <a:off x="432" y="2908"/>
              <a:ext cx="124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/>
                <a:t>2 Hz smoothing 7 tapers</a:t>
              </a:r>
            </a:p>
          </p:txBody>
        </p:sp>
        <p:sp>
          <p:nvSpPr>
            <p:cNvPr id="26636" name="Text Box 17"/>
            <p:cNvSpPr txBox="1">
              <a:spLocks noChangeArrowheads="1"/>
            </p:cNvSpPr>
            <p:nvPr/>
          </p:nvSpPr>
          <p:spPr bwMode="auto">
            <a:xfrm>
              <a:off x="2304" y="2908"/>
              <a:ext cx="124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/>
                <a:t>5 Hz smoothing 19 tapers</a:t>
              </a:r>
            </a:p>
          </p:txBody>
        </p:sp>
        <p:sp>
          <p:nvSpPr>
            <p:cNvPr id="26637" name="Text Box 18"/>
            <p:cNvSpPr txBox="1">
              <a:spLocks noChangeArrowheads="1"/>
            </p:cNvSpPr>
            <p:nvPr/>
          </p:nvSpPr>
          <p:spPr bwMode="auto">
            <a:xfrm>
              <a:off x="4176" y="2908"/>
              <a:ext cx="12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/>
                <a:t>10 Hz smoothing 39 tapers</a:t>
              </a:r>
            </a:p>
          </p:txBody>
        </p:sp>
      </p:grpSp>
      <p:sp>
        <p:nvSpPr>
          <p:cNvPr id="26630" name="Text Box 21"/>
          <p:cNvSpPr txBox="1">
            <a:spLocks noChangeArrowheads="1"/>
          </p:cNvSpPr>
          <p:nvPr/>
        </p:nvSpPr>
        <p:spPr bwMode="auto">
          <a:xfrm>
            <a:off x="8229600" y="19812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/>
              <a:t>2 s</a:t>
            </a:r>
          </a:p>
        </p:txBody>
      </p:sp>
      <p:sp>
        <p:nvSpPr>
          <p:cNvPr id="266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Multitapers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Multitapers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90613" y="1219200"/>
            <a:ext cx="7720012" cy="1830388"/>
          </a:xfrm>
        </p:spPr>
        <p:txBody>
          <a:bodyPr lIns="91440" tIns="45720" rIns="91440" bIns="45720"/>
          <a:lstStyle/>
          <a:p>
            <a:pPr eaLnBrk="1" hangingPunct="1">
              <a:lnSpc>
                <a:spcPct val="90000"/>
              </a:lnSpc>
            </a:pPr>
            <a:r>
              <a:rPr lang="en-US" sz="1600" smtClean="0"/>
              <a:t>Multitapers are useful for reliable estimation of high frequency components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smtClean="0"/>
              <a:t>Low frequency components are better estimated using a single (Hanning) taper</a:t>
            </a:r>
          </a:p>
          <a:p>
            <a:pPr eaLnBrk="1" hangingPunct="1">
              <a:lnSpc>
                <a:spcPct val="90000"/>
              </a:lnSpc>
            </a:pPr>
            <a:endParaRPr lang="en-US" sz="1800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6200" y="2590800"/>
            <a:ext cx="4495800" cy="3276600"/>
          </a:xfrm>
          <a:prstGeom prst="rect">
            <a:avLst/>
          </a:prstGeom>
          <a:solidFill>
            <a:srgbClr val="A9E3A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%estimate low frequencies</a:t>
            </a:r>
          </a:p>
          <a:p>
            <a:endParaRPr lang="en-US" sz="1800">
              <a:latin typeface="Consolas" pitchFamily="49" charset="0"/>
            </a:endParaRPr>
          </a:p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‘mtmfft’;</a:t>
            </a:r>
          </a:p>
          <a:p>
            <a:r>
              <a:rPr lang="en-US" sz="1800">
                <a:latin typeface="Consolas" pitchFamily="49" charset="0"/>
              </a:rPr>
              <a:t>cfg.foilim = [1 30];</a:t>
            </a:r>
          </a:p>
          <a:p>
            <a:r>
              <a:rPr lang="en-US" sz="1800">
                <a:latin typeface="Consolas" pitchFamily="49" charset="0"/>
              </a:rPr>
              <a:t>cfg.taper  = ‘hanning’;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 smtClean="0">
                <a:latin typeface="Consolas" pitchFamily="49" charset="0"/>
              </a:rPr>
              <a:t>freq = ft_freqanalysis(cfg</a:t>
            </a:r>
            <a:r>
              <a:rPr lang="en-US" sz="1800">
                <a:latin typeface="Consolas" pitchFamily="49" charset="0"/>
              </a:rPr>
              <a:t>, data);</a:t>
            </a:r>
          </a:p>
          <a:p>
            <a:endParaRPr lang="en-US" sz="1800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72000" y="2590800"/>
            <a:ext cx="4495800" cy="3276600"/>
          </a:xfrm>
          <a:prstGeom prst="rect">
            <a:avLst/>
          </a:prstGeom>
          <a:solidFill>
            <a:srgbClr val="E3E18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%estimate high frequencies</a:t>
            </a:r>
          </a:p>
          <a:p>
            <a:endParaRPr lang="en-US" sz="1800">
              <a:latin typeface="Consolas" pitchFamily="49" charset="0"/>
            </a:endParaRPr>
          </a:p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‘mtmfft’;</a:t>
            </a:r>
          </a:p>
          <a:p>
            <a:r>
              <a:rPr lang="en-US" sz="1800">
                <a:latin typeface="Consolas" pitchFamily="49" charset="0"/>
              </a:rPr>
              <a:t>cfg.foilim = [30 120];</a:t>
            </a:r>
          </a:p>
          <a:p>
            <a:r>
              <a:rPr lang="en-US" sz="1800">
                <a:latin typeface="Consolas" pitchFamily="49" charset="0"/>
              </a:rPr>
              <a:t>cfg.taper  = ‘dpss’;</a:t>
            </a:r>
          </a:p>
          <a:p>
            <a:r>
              <a:rPr lang="en-US" sz="1800">
                <a:latin typeface="Consolas" pitchFamily="49" charset="0"/>
              </a:rPr>
              <a:t>cfg.tapsmofrq = 8;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 smtClean="0">
                <a:latin typeface="Consolas" pitchFamily="49" charset="0"/>
              </a:rPr>
              <a:t>freq = ft_freqanalysis(cfg</a:t>
            </a:r>
            <a:r>
              <a:rPr lang="en-US" sz="1800">
                <a:latin typeface="Consolas" pitchFamily="49" charset="0"/>
              </a:rPr>
              <a:t>, data);</a:t>
            </a:r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19460" grpId="0" animBg="1"/>
      <p:bldP spid="194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Sub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Spectral analysis </a:t>
            </a:r>
          </a:p>
          <a:p>
            <a:pPr lvl="1" eaLnBrk="1" hangingPunct="1"/>
            <a:r>
              <a:rPr lang="en-US" smtClean="0"/>
              <a:t>Decompose signal into its constituent oscillatory components</a:t>
            </a:r>
          </a:p>
          <a:p>
            <a:pPr lvl="1" eaLnBrk="1" hangingPunct="1"/>
            <a:r>
              <a:rPr lang="en-US" smtClean="0"/>
              <a:t>Focused on ‘stationary’ power</a:t>
            </a:r>
          </a:p>
          <a:p>
            <a:pPr eaLnBrk="1" hangingPunct="1"/>
            <a:r>
              <a:rPr lang="nl-NL" smtClean="0"/>
              <a:t>Tapers</a:t>
            </a:r>
          </a:p>
          <a:p>
            <a:pPr lvl="1" eaLnBrk="1" hangingPunct="1"/>
            <a:r>
              <a:rPr lang="nl-NL" smtClean="0"/>
              <a:t>Boxcar, hanning, gaussian</a:t>
            </a:r>
          </a:p>
          <a:p>
            <a:pPr eaLnBrk="1" hangingPunct="1"/>
            <a:r>
              <a:rPr lang="nl-NL" smtClean="0"/>
              <a:t>Multitapers</a:t>
            </a:r>
          </a:p>
          <a:p>
            <a:pPr lvl="1" eaLnBrk="1" hangingPunct="1"/>
            <a:r>
              <a:rPr lang="nl-NL" smtClean="0"/>
              <a:t>Control spectral leakage/smoothing</a:t>
            </a:r>
          </a:p>
          <a:p>
            <a:pPr eaLnBrk="1" hangingPunct="1"/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Time-frequency analysis</a:t>
            </a:r>
            <a:endParaRPr lang="en-US" sz="2000" smtClean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286000" y="3429000"/>
            <a:ext cx="4572000" cy="2514600"/>
          </a:xfrm>
          <a:prstGeom prst="rect">
            <a:avLst/>
          </a:prstGeom>
          <a:solidFill>
            <a:srgbClr val="E3E18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‘…’;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 smtClean="0">
                <a:latin typeface="Consolas" pitchFamily="49" charset="0"/>
              </a:rPr>
              <a:t>freq = ft_freqanalysis(cfg</a:t>
            </a:r>
            <a:r>
              <a:rPr lang="en-US" sz="1800">
                <a:latin typeface="Consolas" pitchFamily="49" charset="0"/>
              </a:rPr>
              <a:t>, data);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962400" y="3657600"/>
            <a:ext cx="1676400" cy="381000"/>
          </a:xfrm>
          <a:prstGeom prst="rect">
            <a:avLst/>
          </a:prstGeom>
          <a:solidFill>
            <a:srgbClr val="FFFD98"/>
          </a:solidFill>
          <a:ln w="25400">
            <a:solidFill>
              <a:srgbClr val="FF25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onsolas" pitchFamily="49" charset="0"/>
              </a:rPr>
              <a:t>‘mtmconvol’;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066800" y="1143000"/>
            <a:ext cx="7720013" cy="2209800"/>
          </a:xfrm>
        </p:spPr>
        <p:txBody>
          <a:bodyPr/>
          <a:lstStyle/>
          <a:p>
            <a:pPr eaLnBrk="1" hangingPunct="1"/>
            <a:r>
              <a:rPr lang="en-US" smtClean="0"/>
              <a:t>Typically,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brain signals are not ‘stationary’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smtClean="0">
                <a:solidFill>
                  <a:schemeClr val="tx1"/>
                </a:solidFill>
              </a:rPr>
              <a:t>Divide the measured signal in shorter time segments and apply Fourier analysis to each signal segment</a:t>
            </a:r>
          </a:p>
          <a:p>
            <a:pPr eaLnBrk="1" hangingPunct="1"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smtClean="0">
                <a:solidFill>
                  <a:schemeClr val="tx1"/>
                </a:solidFill>
              </a:rPr>
              <a:t>Everything we saw so far with respect to frequency resolution applies here as well</a:t>
            </a:r>
            <a:endParaRPr lang="en-US" smtClean="0"/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8534400" y="2514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  <p:bldP spid="2253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0723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13" y="1371600"/>
            <a:ext cx="7720012" cy="4137025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dirty="0" smtClean="0"/>
              <a:t>Neuronal synchronization changes over time</a:t>
            </a:r>
          </a:p>
          <a:p>
            <a:pPr lvl="1" eaLnBrk="1" hangingPunct="1"/>
            <a:r>
              <a:rPr lang="en-US" dirty="0" smtClean="0"/>
              <a:t>Spontaneous activity</a:t>
            </a:r>
          </a:p>
          <a:p>
            <a:pPr lvl="1" eaLnBrk="1" hangingPunct="1"/>
            <a:r>
              <a:rPr lang="en-US" dirty="0" smtClean="0"/>
              <a:t>Event and task related changes in experiments</a:t>
            </a:r>
          </a:p>
          <a:p>
            <a:pPr lvl="1"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1747" name="Picture 5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6858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1749" name="AutoShape 9"/>
          <p:cNvSpPr>
            <a:spLocks noChangeArrowheads="1"/>
          </p:cNvSpPr>
          <p:nvPr/>
        </p:nvSpPr>
        <p:spPr bwMode="auto">
          <a:xfrm>
            <a:off x="9906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sp>
        <p:nvSpPr>
          <p:cNvPr id="31750" name="Text Box 11"/>
          <p:cNvSpPr txBox="1">
            <a:spLocks noChangeArrowheads="1"/>
          </p:cNvSpPr>
          <p:nvPr/>
        </p:nvSpPr>
        <p:spPr bwMode="auto">
          <a:xfrm rot="-5400000">
            <a:off x="-609600" y="4549775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1751" name="Picture 13" descr="colorb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Text Box 14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1753" name="Text Box 15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1754" name="Text Box 16"/>
          <p:cNvSpPr txBox="1">
            <a:spLocks noChangeArrowheads="1"/>
          </p:cNvSpPr>
          <p:nvPr/>
        </p:nvSpPr>
        <p:spPr bwMode="auto">
          <a:xfrm rot="-5400000">
            <a:off x="7637463" y="5370513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1755" name="Text Box 19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1756" name="Text Box 20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H="1">
            <a:off x="533400" y="3429000"/>
            <a:ext cx="792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1295400" y="34290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1295400" y="3429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2771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9906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2773" name="AutoShape 5"/>
          <p:cNvSpPr>
            <a:spLocks noChangeArrowheads="1"/>
          </p:cNvSpPr>
          <p:nvPr/>
        </p:nvSpPr>
        <p:spPr bwMode="auto">
          <a:xfrm>
            <a:off x="12954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 rot="-5400000">
            <a:off x="-609600" y="455295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2775" name="Picture 9" descr="colorb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Text Box 10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2777" name="Text Box 11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2778" name="Text Box 12"/>
          <p:cNvSpPr txBox="1">
            <a:spLocks noChangeArrowheads="1"/>
          </p:cNvSpPr>
          <p:nvPr/>
        </p:nvSpPr>
        <p:spPr bwMode="auto">
          <a:xfrm rot="-5400000">
            <a:off x="7634288" y="5373688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2779" name="Text Box 13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2780" name="Text Box 14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2781" name="Group 17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2782" name="Line 13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Line 14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3795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2954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16002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3798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01" t="8000" r="77132" b="11835"/>
          <a:stretch>
            <a:fillRect/>
          </a:stretch>
        </p:blipFill>
        <p:spPr bwMode="auto">
          <a:xfrm>
            <a:off x="1063625" y="3579813"/>
            <a:ext cx="922338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8"/>
          <p:cNvSpPr txBox="1">
            <a:spLocks noChangeArrowheads="1"/>
          </p:cNvSpPr>
          <p:nvPr/>
        </p:nvSpPr>
        <p:spPr bwMode="auto">
          <a:xfrm rot="-5400000">
            <a:off x="-609600" y="4556125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3800" name="Picture 11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3803" name="Text Box 14"/>
          <p:cNvSpPr txBox="1">
            <a:spLocks noChangeArrowheads="1"/>
          </p:cNvSpPr>
          <p:nvPr/>
        </p:nvSpPr>
        <p:spPr bwMode="auto">
          <a:xfrm rot="-5400000">
            <a:off x="7631113" y="5376863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3804" name="Text Box 15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3805" name="Text Box 17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3806" name="Group 22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21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4819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6764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19812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4822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74251" b="11823"/>
          <a:stretch>
            <a:fillRect/>
          </a:stretch>
        </p:blipFill>
        <p:spPr bwMode="auto">
          <a:xfrm>
            <a:off x="1066800" y="3581400"/>
            <a:ext cx="1219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Text Box 10"/>
          <p:cNvSpPr txBox="1">
            <a:spLocks noChangeArrowheads="1"/>
          </p:cNvSpPr>
          <p:nvPr/>
        </p:nvSpPr>
        <p:spPr bwMode="auto">
          <a:xfrm rot="-5400000">
            <a:off x="-609600" y="4556125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4824" name="Picture 12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5" name="Text Box 13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4826" name="Text Box 14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4827" name="Text Box 15"/>
          <p:cNvSpPr txBox="1">
            <a:spLocks noChangeArrowheads="1"/>
          </p:cNvSpPr>
          <p:nvPr/>
        </p:nvSpPr>
        <p:spPr bwMode="auto">
          <a:xfrm rot="-5400000">
            <a:off x="7631113" y="5376863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4828" name="Text Box 16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4829" name="Text Box 18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4830" name="Group 22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4831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2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3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4" name="Line 18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5" name="Line 20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5843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4384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27432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5846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66925" b="11823"/>
          <a:stretch>
            <a:fillRect/>
          </a:stretch>
        </p:blipFill>
        <p:spPr bwMode="auto">
          <a:xfrm>
            <a:off x="1066800" y="3581400"/>
            <a:ext cx="1981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10"/>
          <p:cNvSpPr txBox="1">
            <a:spLocks noChangeArrowheads="1"/>
          </p:cNvSpPr>
          <p:nvPr/>
        </p:nvSpPr>
        <p:spPr bwMode="auto">
          <a:xfrm rot="-5400000">
            <a:off x="-609600" y="4554538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5848" name="Picture 12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9" name="Text Box 13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5850" name="Text Box 14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5851" name="Text Box 15"/>
          <p:cNvSpPr txBox="1">
            <a:spLocks noChangeArrowheads="1"/>
          </p:cNvSpPr>
          <p:nvPr/>
        </p:nvSpPr>
        <p:spPr bwMode="auto">
          <a:xfrm rot="-5400000">
            <a:off x="7631113" y="5376863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5852" name="Text Box 16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5853" name="Text Box 17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5854" name="Group 22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5855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9" name="Line 19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Line 20"/>
            <p:cNvSpPr>
              <a:spLocks noChangeShapeType="1"/>
            </p:cNvSpPr>
            <p:nvPr/>
          </p:nvSpPr>
          <p:spPr bwMode="auto">
            <a:xfrm flipV="1">
              <a:off x="192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>
              <a:off x="1584" y="2208"/>
              <a:ext cx="2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6867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8100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6869" name="AutoShape 5"/>
          <p:cNvSpPr>
            <a:spLocks noChangeArrowheads="1"/>
          </p:cNvSpPr>
          <p:nvPr/>
        </p:nvSpPr>
        <p:spPr bwMode="auto">
          <a:xfrm>
            <a:off x="41148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6870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53737" b="11823"/>
          <a:stretch>
            <a:fillRect/>
          </a:stretch>
        </p:blipFill>
        <p:spPr bwMode="auto">
          <a:xfrm>
            <a:off x="1066800" y="3581400"/>
            <a:ext cx="3352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8"/>
          <p:cNvSpPr txBox="1">
            <a:spLocks noChangeArrowheads="1"/>
          </p:cNvSpPr>
          <p:nvPr/>
        </p:nvSpPr>
        <p:spPr bwMode="auto">
          <a:xfrm rot="-5400000">
            <a:off x="-609600" y="4545013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6872" name="Picture 10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 Box 11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6874" name="Text Box 12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6875" name="Text Box 13"/>
          <p:cNvSpPr txBox="1">
            <a:spLocks noChangeArrowheads="1"/>
          </p:cNvSpPr>
          <p:nvPr/>
        </p:nvSpPr>
        <p:spPr bwMode="auto">
          <a:xfrm rot="-5400000">
            <a:off x="7640638" y="5367338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6876" name="Text Box 14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6877" name="Text Box 15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6878" name="Group 30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6879" name="Line 21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Line 22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Line 23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Line 24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Line 25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4" name="Line 26"/>
            <p:cNvSpPr>
              <a:spLocks noChangeShapeType="1"/>
            </p:cNvSpPr>
            <p:nvPr/>
          </p:nvSpPr>
          <p:spPr bwMode="auto">
            <a:xfrm flipV="1">
              <a:off x="192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5" name="Line 27"/>
            <p:cNvSpPr>
              <a:spLocks noChangeShapeType="1"/>
            </p:cNvSpPr>
            <p:nvPr/>
          </p:nvSpPr>
          <p:spPr bwMode="auto">
            <a:xfrm>
              <a:off x="1584" y="2208"/>
              <a:ext cx="2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Line 28"/>
            <p:cNvSpPr>
              <a:spLocks noChangeShapeType="1"/>
            </p:cNvSpPr>
            <p:nvPr/>
          </p:nvSpPr>
          <p:spPr bwMode="auto">
            <a:xfrm flipV="1">
              <a:off x="1968" y="2208"/>
              <a:ext cx="81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7891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5626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58674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7894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36153" b="11823"/>
          <a:stretch>
            <a:fillRect/>
          </a:stretch>
        </p:blipFill>
        <p:spPr bwMode="auto">
          <a:xfrm>
            <a:off x="1066800" y="3581400"/>
            <a:ext cx="5181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ext Box 8"/>
          <p:cNvSpPr txBox="1">
            <a:spLocks noChangeArrowheads="1"/>
          </p:cNvSpPr>
          <p:nvPr/>
        </p:nvSpPr>
        <p:spPr bwMode="auto">
          <a:xfrm rot="-5400000">
            <a:off x="-609600" y="4548188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7896" name="Picture 10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7" name="Text Box 11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7899" name="Text Box 13"/>
          <p:cNvSpPr txBox="1">
            <a:spLocks noChangeArrowheads="1"/>
          </p:cNvSpPr>
          <p:nvPr/>
        </p:nvSpPr>
        <p:spPr bwMode="auto">
          <a:xfrm rot="-5400000">
            <a:off x="7637463" y="5370513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7902" name="Group 23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7903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Line 18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Line 19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8" name="Line 20"/>
            <p:cNvSpPr>
              <a:spLocks noChangeShapeType="1"/>
            </p:cNvSpPr>
            <p:nvPr/>
          </p:nvSpPr>
          <p:spPr bwMode="auto">
            <a:xfrm flipV="1">
              <a:off x="192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9" name="Line 21"/>
            <p:cNvSpPr>
              <a:spLocks noChangeShapeType="1"/>
            </p:cNvSpPr>
            <p:nvPr/>
          </p:nvSpPr>
          <p:spPr bwMode="auto">
            <a:xfrm>
              <a:off x="1584" y="2208"/>
              <a:ext cx="2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Freeform 22"/>
            <p:cNvSpPr>
              <a:spLocks/>
            </p:cNvSpPr>
            <p:nvPr/>
          </p:nvSpPr>
          <p:spPr bwMode="auto">
            <a:xfrm>
              <a:off x="1968" y="2208"/>
              <a:ext cx="1904" cy="1"/>
            </a:xfrm>
            <a:custGeom>
              <a:avLst/>
              <a:gdLst>
                <a:gd name="T0" fmla="*/ 0 w 1904"/>
                <a:gd name="T1" fmla="*/ 0 h 1"/>
                <a:gd name="T2" fmla="*/ 1904 w 1904"/>
                <a:gd name="T3" fmla="*/ 0 h 1"/>
                <a:gd name="T4" fmla="*/ 0 60000 65536"/>
                <a:gd name="T5" fmla="*/ 0 60000 65536"/>
                <a:gd name="T6" fmla="*/ 0 w 1904"/>
                <a:gd name="T7" fmla="*/ 0 h 1"/>
                <a:gd name="T8" fmla="*/ 1904 w 190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04" h="1">
                  <a:moveTo>
                    <a:pt x="0" y="0"/>
                  </a:moveTo>
                  <a:lnTo>
                    <a:pt x="1904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8915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67818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70866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8918" name="Picture 6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25162" b="11823"/>
          <a:stretch>
            <a:fillRect/>
          </a:stretch>
        </p:blipFill>
        <p:spPr bwMode="auto">
          <a:xfrm>
            <a:off x="1066800" y="3581400"/>
            <a:ext cx="6324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 Box 7"/>
          <p:cNvSpPr txBox="1">
            <a:spLocks noChangeArrowheads="1"/>
          </p:cNvSpPr>
          <p:nvPr/>
        </p:nvSpPr>
        <p:spPr bwMode="auto">
          <a:xfrm rot="-5400000">
            <a:off x="-609600" y="4557713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pic>
        <p:nvPicPr>
          <p:cNvPr id="38921" name="Picture 9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 rot="-5400000">
            <a:off x="7627938" y="5380038"/>
            <a:ext cx="9890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8926" name="Group 23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8927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8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9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0" name="Line 18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1" name="Line 19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2" name="Line 20"/>
            <p:cNvSpPr>
              <a:spLocks noChangeShapeType="1"/>
            </p:cNvSpPr>
            <p:nvPr/>
          </p:nvSpPr>
          <p:spPr bwMode="auto">
            <a:xfrm flipV="1">
              <a:off x="192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3" name="Line 21"/>
            <p:cNvSpPr>
              <a:spLocks noChangeShapeType="1"/>
            </p:cNvSpPr>
            <p:nvPr/>
          </p:nvSpPr>
          <p:spPr bwMode="auto">
            <a:xfrm>
              <a:off x="1584" y="2208"/>
              <a:ext cx="2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4" name="Freeform 22"/>
            <p:cNvSpPr>
              <a:spLocks/>
            </p:cNvSpPr>
            <p:nvPr/>
          </p:nvSpPr>
          <p:spPr bwMode="auto">
            <a:xfrm>
              <a:off x="1968" y="2208"/>
              <a:ext cx="2704" cy="1"/>
            </a:xfrm>
            <a:custGeom>
              <a:avLst/>
              <a:gdLst>
                <a:gd name="T0" fmla="*/ 0 w 2704"/>
                <a:gd name="T1" fmla="*/ 0 h 1"/>
                <a:gd name="T2" fmla="*/ 2704 w 2704"/>
                <a:gd name="T3" fmla="*/ 0 h 1"/>
                <a:gd name="T4" fmla="*/ 0 60000 65536"/>
                <a:gd name="T5" fmla="*/ 0 60000 65536"/>
                <a:gd name="T6" fmla="*/ 0 w 2704"/>
                <a:gd name="T7" fmla="*/ 0 h 1"/>
                <a:gd name="T8" fmla="*/ 2704 w 270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04" h="1">
                  <a:moveTo>
                    <a:pt x="0" y="0"/>
                  </a:moveTo>
                  <a:lnTo>
                    <a:pt x="2704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Time frequency analysis</a:t>
            </a:r>
          </a:p>
        </p:txBody>
      </p:sp>
      <p:pic>
        <p:nvPicPr>
          <p:cNvPr id="39939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1295400" y="1143000"/>
            <a:ext cx="6705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467600" y="990600"/>
            <a:ext cx="1219200" cy="152400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39941" name="AutoShape 5"/>
          <p:cNvSpPr>
            <a:spLocks noChangeArrowheads="1"/>
          </p:cNvSpPr>
          <p:nvPr/>
        </p:nvSpPr>
        <p:spPr bwMode="auto">
          <a:xfrm>
            <a:off x="7772400" y="2514600"/>
            <a:ext cx="609600" cy="838200"/>
          </a:xfrm>
          <a:prstGeom prst="downArrow">
            <a:avLst>
              <a:gd name="adj1" fmla="val 50000"/>
              <a:gd name="adj2" fmla="val 34375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800" b="1"/>
              <a:t>DFT</a:t>
            </a:r>
          </a:p>
        </p:txBody>
      </p:sp>
      <p:pic>
        <p:nvPicPr>
          <p:cNvPr id="39942" name="Picture 6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25162" b="11823"/>
          <a:stretch>
            <a:fillRect/>
          </a:stretch>
        </p:blipFill>
        <p:spPr bwMode="auto">
          <a:xfrm>
            <a:off x="1066800" y="3581400"/>
            <a:ext cx="6324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 rot="-5400000">
            <a:off x="-609600" y="4549775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Frequency (Hz)</a:t>
            </a:r>
          </a:p>
        </p:txBody>
      </p:sp>
      <p:pic>
        <p:nvPicPr>
          <p:cNvPr id="39944" name="Picture 9" descr="color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00" y="4953000"/>
            <a:ext cx="176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8204200" y="5957888"/>
            <a:ext cx="6858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0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8382000" y="4826000"/>
            <a:ext cx="685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high</a:t>
            </a:r>
          </a:p>
        </p:txBody>
      </p:sp>
      <p:sp>
        <p:nvSpPr>
          <p:cNvPr id="39947" name="Text Box 12"/>
          <p:cNvSpPr txBox="1">
            <a:spLocks noChangeArrowheads="1"/>
          </p:cNvSpPr>
          <p:nvPr/>
        </p:nvSpPr>
        <p:spPr bwMode="auto">
          <a:xfrm rot="-5400000">
            <a:off x="7635875" y="5372100"/>
            <a:ext cx="9890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power</a:t>
            </a:r>
          </a:p>
        </p:txBody>
      </p:sp>
      <p:sp>
        <p:nvSpPr>
          <p:cNvPr id="39948" name="Text Box 13"/>
          <p:cNvSpPr txBox="1">
            <a:spLocks noChangeArrowheads="1"/>
          </p:cNvSpPr>
          <p:nvPr/>
        </p:nvSpPr>
        <p:spPr bwMode="auto">
          <a:xfrm>
            <a:off x="3733800" y="60198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sp>
        <p:nvSpPr>
          <p:cNvPr id="39949" name="Text Box 14"/>
          <p:cNvSpPr txBox="1">
            <a:spLocks noChangeArrowheads="1"/>
          </p:cNvSpPr>
          <p:nvPr/>
        </p:nvSpPr>
        <p:spPr bwMode="auto">
          <a:xfrm>
            <a:off x="7467600" y="19812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Time (s)</a:t>
            </a:r>
          </a:p>
        </p:txBody>
      </p:sp>
      <p:grpSp>
        <p:nvGrpSpPr>
          <p:cNvPr id="39950" name="Group 23"/>
          <p:cNvGrpSpPr>
            <a:grpSpLocks/>
          </p:cNvGrpSpPr>
          <p:nvPr/>
        </p:nvGrpSpPr>
        <p:grpSpPr bwMode="auto">
          <a:xfrm>
            <a:off x="533400" y="3429000"/>
            <a:ext cx="7924800" cy="152400"/>
            <a:chOff x="336" y="2160"/>
            <a:chExt cx="4992" cy="96"/>
          </a:xfrm>
        </p:grpSpPr>
        <p:sp>
          <p:nvSpPr>
            <p:cNvPr id="39951" name="Line 15"/>
            <p:cNvSpPr>
              <a:spLocks noChangeShapeType="1"/>
            </p:cNvSpPr>
            <p:nvPr/>
          </p:nvSpPr>
          <p:spPr bwMode="auto">
            <a:xfrm flipH="1">
              <a:off x="336" y="2160"/>
              <a:ext cx="49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2" name="Line 16"/>
            <p:cNvSpPr>
              <a:spLocks noChangeShapeType="1"/>
            </p:cNvSpPr>
            <p:nvPr/>
          </p:nvSpPr>
          <p:spPr bwMode="auto">
            <a:xfrm flipV="1">
              <a:off x="816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3" name="Line 17"/>
            <p:cNvSpPr>
              <a:spLocks noChangeShapeType="1"/>
            </p:cNvSpPr>
            <p:nvPr/>
          </p:nvSpPr>
          <p:spPr bwMode="auto">
            <a:xfrm flipV="1">
              <a:off x="1008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4" name="Line 18"/>
            <p:cNvSpPr>
              <a:spLocks noChangeShapeType="1"/>
            </p:cNvSpPr>
            <p:nvPr/>
          </p:nvSpPr>
          <p:spPr bwMode="auto">
            <a:xfrm flipV="1">
              <a:off x="120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5" name="Line 19"/>
            <p:cNvSpPr>
              <a:spLocks noChangeShapeType="1"/>
            </p:cNvSpPr>
            <p:nvPr/>
          </p:nvSpPr>
          <p:spPr bwMode="auto">
            <a:xfrm flipV="1">
              <a:off x="144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6" name="Line 20"/>
            <p:cNvSpPr>
              <a:spLocks noChangeShapeType="1"/>
            </p:cNvSpPr>
            <p:nvPr/>
          </p:nvSpPr>
          <p:spPr bwMode="auto">
            <a:xfrm flipV="1">
              <a:off x="1920" y="2160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Line 21"/>
            <p:cNvSpPr>
              <a:spLocks noChangeShapeType="1"/>
            </p:cNvSpPr>
            <p:nvPr/>
          </p:nvSpPr>
          <p:spPr bwMode="auto">
            <a:xfrm>
              <a:off x="1584" y="2208"/>
              <a:ext cx="2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Freeform 22"/>
            <p:cNvSpPr>
              <a:spLocks/>
            </p:cNvSpPr>
            <p:nvPr/>
          </p:nvSpPr>
          <p:spPr bwMode="auto">
            <a:xfrm>
              <a:off x="1968" y="2208"/>
              <a:ext cx="3120" cy="1"/>
            </a:xfrm>
            <a:custGeom>
              <a:avLst/>
              <a:gdLst>
                <a:gd name="T0" fmla="*/ 0 w 3120"/>
                <a:gd name="T1" fmla="*/ 0 h 1"/>
                <a:gd name="T2" fmla="*/ 3120 w 3120"/>
                <a:gd name="T3" fmla="*/ 0 h 1"/>
                <a:gd name="T4" fmla="*/ 0 60000 65536"/>
                <a:gd name="T5" fmla="*/ 0 60000 65536"/>
                <a:gd name="T6" fmla="*/ 0 w 3120"/>
                <a:gd name="T7" fmla="*/ 0 h 1"/>
                <a:gd name="T8" fmla="*/ 3120 w 312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20" h="1">
                  <a:moveTo>
                    <a:pt x="0" y="0"/>
                  </a:moveTo>
                  <a:lnTo>
                    <a:pt x="312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z="2000" smtClean="0"/>
              <a:t>Evoked versus induced activity</a:t>
            </a:r>
          </a:p>
        </p:txBody>
      </p:sp>
      <p:pic>
        <p:nvPicPr>
          <p:cNvPr id="40963" name="Picture 13" descr="signal5_evo"/>
          <p:cNvPicPr>
            <a:picLocks noChangeArrowheads="1"/>
          </p:cNvPicPr>
          <p:nvPr/>
        </p:nvPicPr>
        <p:blipFill>
          <a:blip r:embed="rId3" cstate="print"/>
          <a:srcRect l="11250" t="15001" r="7501" b="15001"/>
          <a:stretch>
            <a:fillRect/>
          </a:stretch>
        </p:blipFill>
        <p:spPr bwMode="auto">
          <a:xfrm>
            <a:off x="153988" y="1914525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14" descr="signal1_evo"/>
          <p:cNvPicPr>
            <a:picLocks noChangeArrowheads="1"/>
          </p:cNvPicPr>
          <p:nvPr/>
        </p:nvPicPr>
        <p:blipFill>
          <a:blip r:embed="rId4" cstate="print"/>
          <a:srcRect l="11250" t="15001" r="7501" b="15001"/>
          <a:stretch>
            <a:fillRect/>
          </a:stretch>
        </p:blipFill>
        <p:spPr bwMode="auto">
          <a:xfrm>
            <a:off x="153988" y="280035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15" descr="signal2_evo"/>
          <p:cNvPicPr>
            <a:picLocks noChangeArrowheads="1"/>
          </p:cNvPicPr>
          <p:nvPr/>
        </p:nvPicPr>
        <p:blipFill>
          <a:blip r:embed="rId5" cstate="print"/>
          <a:srcRect l="11250" t="15001" r="7501" b="15001"/>
          <a:stretch>
            <a:fillRect/>
          </a:stretch>
        </p:blipFill>
        <p:spPr bwMode="auto">
          <a:xfrm>
            <a:off x="153988" y="3686175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6" descr="signal3_evo"/>
          <p:cNvPicPr>
            <a:picLocks noChangeArrowheads="1"/>
          </p:cNvPicPr>
          <p:nvPr/>
        </p:nvPicPr>
        <p:blipFill>
          <a:blip r:embed="rId6" cstate="print"/>
          <a:srcRect l="11250" t="15001" r="7501" b="15001"/>
          <a:stretch>
            <a:fillRect/>
          </a:stretch>
        </p:blipFill>
        <p:spPr bwMode="auto">
          <a:xfrm>
            <a:off x="153988" y="102870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7" descr="signal4_evo"/>
          <p:cNvPicPr>
            <a:picLocks noChangeArrowheads="1"/>
          </p:cNvPicPr>
          <p:nvPr/>
        </p:nvPicPr>
        <p:blipFill>
          <a:blip r:embed="rId7" cstate="print"/>
          <a:srcRect l="11250" t="15001" r="7501" b="15001"/>
          <a:stretch>
            <a:fillRect/>
          </a:stretch>
        </p:blipFill>
        <p:spPr bwMode="auto">
          <a:xfrm>
            <a:off x="153988" y="457200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18" descr="signal5_ind"/>
          <p:cNvPicPr>
            <a:picLocks noChangeArrowheads="1"/>
          </p:cNvPicPr>
          <p:nvPr/>
        </p:nvPicPr>
        <p:blipFill>
          <a:blip r:embed="rId8" cstate="print"/>
          <a:srcRect l="11250" t="15001" r="7501" b="15001"/>
          <a:stretch>
            <a:fillRect/>
          </a:stretch>
        </p:blipFill>
        <p:spPr bwMode="auto">
          <a:xfrm>
            <a:off x="5183188" y="1914525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1" name="Picture 19" descr="signal1_ind"/>
          <p:cNvPicPr>
            <a:picLocks noChangeArrowheads="1"/>
          </p:cNvPicPr>
          <p:nvPr/>
        </p:nvPicPr>
        <p:blipFill>
          <a:blip r:embed="rId9" cstate="print"/>
          <a:srcRect l="11250" t="15001" r="7501" b="15001"/>
          <a:stretch>
            <a:fillRect/>
          </a:stretch>
        </p:blipFill>
        <p:spPr bwMode="auto">
          <a:xfrm>
            <a:off x="5183188" y="280035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2" name="Picture 20" descr="signal2_ind"/>
          <p:cNvPicPr>
            <a:picLocks noChangeArrowheads="1"/>
          </p:cNvPicPr>
          <p:nvPr/>
        </p:nvPicPr>
        <p:blipFill>
          <a:blip r:embed="rId10" cstate="print"/>
          <a:srcRect l="11250" t="15001" r="7501" b="15001"/>
          <a:stretch>
            <a:fillRect/>
          </a:stretch>
        </p:blipFill>
        <p:spPr bwMode="auto">
          <a:xfrm>
            <a:off x="5183188" y="3686175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3" name="Picture 21" descr="signal3_ind"/>
          <p:cNvPicPr>
            <a:picLocks noChangeArrowheads="1"/>
          </p:cNvPicPr>
          <p:nvPr/>
        </p:nvPicPr>
        <p:blipFill>
          <a:blip r:embed="rId11" cstate="print"/>
          <a:srcRect l="11250" t="15001" r="7501" b="15001"/>
          <a:stretch>
            <a:fillRect/>
          </a:stretch>
        </p:blipFill>
        <p:spPr bwMode="auto">
          <a:xfrm>
            <a:off x="5183188" y="102870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4" name="Picture 22" descr="signal4_ind"/>
          <p:cNvPicPr>
            <a:picLocks noChangeArrowheads="1"/>
          </p:cNvPicPr>
          <p:nvPr/>
        </p:nvPicPr>
        <p:blipFill>
          <a:blip r:embed="rId12" cstate="print"/>
          <a:srcRect l="11250" t="15001" r="7501" b="15001"/>
          <a:stretch>
            <a:fillRect/>
          </a:stretch>
        </p:blipFill>
        <p:spPr bwMode="auto">
          <a:xfrm>
            <a:off x="5183188" y="4572000"/>
            <a:ext cx="36560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5" name="Picture 23" descr="timelock_ind"/>
          <p:cNvPicPr>
            <a:picLocks noChangeArrowheads="1"/>
          </p:cNvPicPr>
          <p:nvPr/>
        </p:nvPicPr>
        <p:blipFill>
          <a:blip r:embed="rId13" cstate="print"/>
          <a:srcRect l="11276" t="14894" r="7518" b="14894"/>
          <a:stretch>
            <a:fillRect/>
          </a:stretch>
        </p:blipFill>
        <p:spPr bwMode="auto">
          <a:xfrm>
            <a:off x="5184775" y="5332413"/>
            <a:ext cx="365442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6" name="Picture 24" descr="timelock_evo"/>
          <p:cNvPicPr>
            <a:picLocks noChangeArrowheads="1"/>
          </p:cNvPicPr>
          <p:nvPr/>
        </p:nvPicPr>
        <p:blipFill>
          <a:blip r:embed="rId14" cstate="print"/>
          <a:srcRect l="11276" t="14894" r="7518" b="14894"/>
          <a:stretch>
            <a:fillRect/>
          </a:stretch>
        </p:blipFill>
        <p:spPr bwMode="auto">
          <a:xfrm>
            <a:off x="155575" y="5332413"/>
            <a:ext cx="365442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7" name="Line 25"/>
          <p:cNvSpPr>
            <a:spLocks noChangeShapeType="1"/>
          </p:cNvSpPr>
          <p:nvPr/>
        </p:nvSpPr>
        <p:spPr bwMode="auto">
          <a:xfrm flipV="1">
            <a:off x="1981200" y="990600"/>
            <a:ext cx="0" cy="5105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7010400" y="838200"/>
            <a:ext cx="1588" cy="5334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Text Box 34"/>
          <p:cNvSpPr txBox="1">
            <a:spLocks noChangeArrowheads="1"/>
          </p:cNvSpPr>
          <p:nvPr/>
        </p:nvSpPr>
        <p:spPr bwMode="auto">
          <a:xfrm>
            <a:off x="2819400" y="16002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Time (s)</a:t>
            </a: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7848600" y="16002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Time (s)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602163" y="838200"/>
            <a:ext cx="4237037" cy="5334000"/>
            <a:chOff x="2908" y="576"/>
            <a:chExt cx="2669" cy="3648"/>
          </a:xfrm>
        </p:grpSpPr>
        <p:pic>
          <p:nvPicPr>
            <p:cNvPr id="40980" name="Picture 27" descr="TFR5_ind"/>
            <p:cNvPicPr>
              <a:picLocks noChangeArrowheads="1"/>
            </p:cNvPicPr>
            <p:nvPr/>
          </p:nvPicPr>
          <p:blipFill>
            <a:blip r:embed="rId15" cstate="print"/>
            <a:srcRect l="21252" t="6667" r="15001" b="10001"/>
            <a:stretch>
              <a:fillRect/>
            </a:stretch>
          </p:blipFill>
          <p:spPr bwMode="auto">
            <a:xfrm>
              <a:off x="3264" y="1188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1" name="Picture 28" descr="TFR1_ind"/>
            <p:cNvPicPr>
              <a:picLocks noChangeArrowheads="1"/>
            </p:cNvPicPr>
            <p:nvPr/>
          </p:nvPicPr>
          <p:blipFill>
            <a:blip r:embed="rId16" cstate="print"/>
            <a:srcRect l="21252" t="6667" r="15001" b="10001"/>
            <a:stretch>
              <a:fillRect/>
            </a:stretch>
          </p:blipFill>
          <p:spPr bwMode="auto">
            <a:xfrm>
              <a:off x="3264" y="1752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2" name="Picture 29" descr="TFR2_ind"/>
            <p:cNvPicPr>
              <a:picLocks noChangeArrowheads="1"/>
            </p:cNvPicPr>
            <p:nvPr/>
          </p:nvPicPr>
          <p:blipFill>
            <a:blip r:embed="rId17" cstate="print"/>
            <a:srcRect l="21252" t="6667" r="15001" b="10001"/>
            <a:stretch>
              <a:fillRect/>
            </a:stretch>
          </p:blipFill>
          <p:spPr bwMode="auto">
            <a:xfrm>
              <a:off x="3264" y="2316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3" name="Picture 30" descr="TFR3_ind"/>
            <p:cNvPicPr>
              <a:picLocks noChangeArrowheads="1"/>
            </p:cNvPicPr>
            <p:nvPr/>
          </p:nvPicPr>
          <p:blipFill>
            <a:blip r:embed="rId18" cstate="print"/>
            <a:srcRect l="21252" t="6667" r="15001" b="10001"/>
            <a:stretch>
              <a:fillRect/>
            </a:stretch>
          </p:blipFill>
          <p:spPr bwMode="auto">
            <a:xfrm>
              <a:off x="3264" y="2880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4" name="Picture 31" descr="TFR4_ind"/>
            <p:cNvPicPr>
              <a:picLocks noChangeArrowheads="1"/>
            </p:cNvPicPr>
            <p:nvPr/>
          </p:nvPicPr>
          <p:blipFill>
            <a:blip r:embed="rId19" cstate="print"/>
            <a:srcRect l="21252" t="6667" r="15001" b="10001"/>
            <a:stretch>
              <a:fillRect/>
            </a:stretch>
          </p:blipFill>
          <p:spPr bwMode="auto">
            <a:xfrm>
              <a:off x="3264" y="624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5" name="Picture 32" descr="TFRall_ind"/>
            <p:cNvPicPr>
              <a:picLocks noChangeArrowheads="1"/>
            </p:cNvPicPr>
            <p:nvPr/>
          </p:nvPicPr>
          <p:blipFill>
            <a:blip r:embed="rId20" cstate="print"/>
            <a:srcRect l="21252" t="6667" r="15001" b="10001"/>
            <a:stretch>
              <a:fillRect/>
            </a:stretch>
          </p:blipFill>
          <p:spPr bwMode="auto">
            <a:xfrm>
              <a:off x="3264" y="3648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6" name="Text Box 36"/>
            <p:cNvSpPr txBox="1">
              <a:spLocks noChangeArrowheads="1"/>
            </p:cNvSpPr>
            <p:nvPr/>
          </p:nvSpPr>
          <p:spPr bwMode="auto">
            <a:xfrm>
              <a:off x="4905" y="969"/>
              <a:ext cx="672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</a:rPr>
                <a:t>Time (s)</a:t>
              </a:r>
            </a:p>
          </p:txBody>
        </p:sp>
        <p:sp>
          <p:nvSpPr>
            <p:cNvPr id="40987" name="Text Box 37"/>
            <p:cNvSpPr txBox="1">
              <a:spLocks noChangeArrowheads="1"/>
            </p:cNvSpPr>
            <p:nvPr/>
          </p:nvSpPr>
          <p:spPr bwMode="auto">
            <a:xfrm rot="-5400000">
              <a:off x="2846" y="638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Freq (Hz)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7" grpId="0" animBg="1"/>
      <p:bldP spid="13338" grpId="0" animBg="1"/>
      <p:bldP spid="133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Local synchronization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676400"/>
            <a:ext cx="37338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z="2000" smtClean="0"/>
              <a:t>Noisy signal -&gt; many trials needed</a:t>
            </a:r>
          </a:p>
        </p:txBody>
      </p:sp>
      <p:pic>
        <p:nvPicPr>
          <p:cNvPr id="41987" name="Picture 5" descr="signal4_noisy_evo"/>
          <p:cNvPicPr>
            <a:picLocks noChangeArrowheads="1"/>
          </p:cNvPicPr>
          <p:nvPr/>
        </p:nvPicPr>
        <p:blipFill>
          <a:blip r:embed="rId3" cstate="print"/>
          <a:srcRect l="11250" t="3334" r="7501" b="3334"/>
          <a:stretch>
            <a:fillRect/>
          </a:stretch>
        </p:blipFill>
        <p:spPr bwMode="auto">
          <a:xfrm>
            <a:off x="304800" y="495300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ignal5_noisy_evo"/>
          <p:cNvPicPr>
            <a:picLocks noChangeArrowheads="1"/>
          </p:cNvPicPr>
          <p:nvPr/>
        </p:nvPicPr>
        <p:blipFill>
          <a:blip r:embed="rId4" cstate="print"/>
          <a:srcRect l="11250" t="3334" r="7501" b="3334"/>
          <a:stretch>
            <a:fillRect/>
          </a:stretch>
        </p:blipFill>
        <p:spPr bwMode="auto">
          <a:xfrm>
            <a:off x="304800" y="405765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 descr="signal1_noisy_evo"/>
          <p:cNvPicPr>
            <a:picLocks noChangeArrowheads="1"/>
          </p:cNvPicPr>
          <p:nvPr/>
        </p:nvPicPr>
        <p:blipFill>
          <a:blip r:embed="rId5" cstate="print"/>
          <a:srcRect l="11250" t="3334" r="7501" b="3334"/>
          <a:stretch>
            <a:fillRect/>
          </a:stretch>
        </p:blipFill>
        <p:spPr bwMode="auto">
          <a:xfrm>
            <a:off x="304800" y="316230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9" descr="signal2_noisy_evo"/>
          <p:cNvPicPr>
            <a:picLocks noChangeArrowheads="1"/>
          </p:cNvPicPr>
          <p:nvPr/>
        </p:nvPicPr>
        <p:blipFill>
          <a:blip r:embed="rId6" cstate="print"/>
          <a:srcRect l="11250" t="3334" r="7501" b="3334"/>
          <a:stretch>
            <a:fillRect/>
          </a:stretch>
        </p:blipFill>
        <p:spPr bwMode="auto">
          <a:xfrm>
            <a:off x="304800" y="226695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10" descr="signal3_noisy_evo"/>
          <p:cNvPicPr>
            <a:picLocks noChangeArrowheads="1"/>
          </p:cNvPicPr>
          <p:nvPr/>
        </p:nvPicPr>
        <p:blipFill>
          <a:blip r:embed="rId7" cstate="print"/>
          <a:srcRect l="11250" t="3334" r="7501" b="3334"/>
          <a:stretch>
            <a:fillRect/>
          </a:stretch>
        </p:blipFill>
        <p:spPr bwMode="auto">
          <a:xfrm>
            <a:off x="304800" y="137160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1" name="Picture 11" descr="TFRall_noisy_ind"/>
          <p:cNvPicPr>
            <a:picLocks noChangeArrowheads="1"/>
          </p:cNvPicPr>
          <p:nvPr/>
        </p:nvPicPr>
        <p:blipFill>
          <a:blip r:embed="rId8" cstate="print"/>
          <a:srcRect l="21252" t="6667" r="15001" b="10001"/>
          <a:stretch>
            <a:fillRect/>
          </a:stretch>
        </p:blipFill>
        <p:spPr bwMode="auto">
          <a:xfrm>
            <a:off x="5181600" y="5867400"/>
            <a:ext cx="3656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Text Box 17"/>
          <p:cNvSpPr txBox="1">
            <a:spLocks noChangeArrowheads="1"/>
          </p:cNvSpPr>
          <p:nvPr/>
        </p:nvSpPr>
        <p:spPr bwMode="auto">
          <a:xfrm>
            <a:off x="2819400" y="20574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Time (s)</a:t>
            </a:r>
          </a:p>
        </p:txBody>
      </p:sp>
      <p:sp>
        <p:nvSpPr>
          <p:cNvPr id="76818" name="Text Box 18"/>
          <p:cNvSpPr txBox="1">
            <a:spLocks noChangeArrowheads="1"/>
          </p:cNvSpPr>
          <p:nvPr/>
        </p:nvSpPr>
        <p:spPr bwMode="auto">
          <a:xfrm>
            <a:off x="7772400" y="1844675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</a:rPr>
              <a:t>Time (s)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02163" y="1219200"/>
            <a:ext cx="4251325" cy="4573588"/>
            <a:chOff x="2899" y="768"/>
            <a:chExt cx="2678" cy="2881"/>
          </a:xfrm>
        </p:grpSpPr>
        <p:pic>
          <p:nvPicPr>
            <p:cNvPr id="41996" name="Picture 12" descr="TFR1_noisy_ind"/>
            <p:cNvPicPr>
              <a:picLocks noChangeArrowheads="1"/>
            </p:cNvPicPr>
            <p:nvPr/>
          </p:nvPicPr>
          <p:blipFill>
            <a:blip r:embed="rId9" cstate="print"/>
            <a:srcRect l="21252" t="6667" r="15001" b="10001"/>
            <a:stretch>
              <a:fillRect/>
            </a:stretch>
          </p:blipFill>
          <p:spPr bwMode="auto">
            <a:xfrm>
              <a:off x="3274" y="3073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7" name="Picture 13" descr="TFR2_noisy_ind"/>
            <p:cNvPicPr>
              <a:picLocks noChangeArrowheads="1"/>
            </p:cNvPicPr>
            <p:nvPr/>
          </p:nvPicPr>
          <p:blipFill>
            <a:blip r:embed="rId10" cstate="print"/>
            <a:srcRect l="21252" t="6667" r="15001" b="10001"/>
            <a:stretch>
              <a:fillRect/>
            </a:stretch>
          </p:blipFill>
          <p:spPr bwMode="auto">
            <a:xfrm>
              <a:off x="3274" y="2509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8" name="Picture 14" descr="TFR3_noisy_ind"/>
            <p:cNvPicPr>
              <a:picLocks noChangeArrowheads="1"/>
            </p:cNvPicPr>
            <p:nvPr/>
          </p:nvPicPr>
          <p:blipFill>
            <a:blip r:embed="rId11" cstate="print"/>
            <a:srcRect l="21252" t="6667" r="15001" b="10001"/>
            <a:stretch>
              <a:fillRect/>
            </a:stretch>
          </p:blipFill>
          <p:spPr bwMode="auto">
            <a:xfrm>
              <a:off x="3274" y="1945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9" name="Picture 15" descr="TFR4_noisy_ind"/>
            <p:cNvPicPr>
              <a:picLocks noChangeArrowheads="1"/>
            </p:cNvPicPr>
            <p:nvPr/>
          </p:nvPicPr>
          <p:blipFill>
            <a:blip r:embed="rId12" cstate="print"/>
            <a:srcRect l="21252" t="6667" r="15001" b="10001"/>
            <a:stretch>
              <a:fillRect/>
            </a:stretch>
          </p:blipFill>
          <p:spPr bwMode="auto">
            <a:xfrm>
              <a:off x="3274" y="1381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000" name="Picture 16" descr="TFR5_noisy_ind"/>
            <p:cNvPicPr>
              <a:picLocks noChangeArrowheads="1"/>
            </p:cNvPicPr>
            <p:nvPr/>
          </p:nvPicPr>
          <p:blipFill>
            <a:blip r:embed="rId13" cstate="print"/>
            <a:srcRect l="21252" t="6667" r="15001" b="10001"/>
            <a:stretch>
              <a:fillRect/>
            </a:stretch>
          </p:blipFill>
          <p:spPr bwMode="auto">
            <a:xfrm>
              <a:off x="3274" y="817"/>
              <a:ext cx="2303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01" name="Text Box 19"/>
            <p:cNvSpPr txBox="1">
              <a:spLocks noChangeArrowheads="1"/>
            </p:cNvSpPr>
            <p:nvPr/>
          </p:nvSpPr>
          <p:spPr bwMode="auto">
            <a:xfrm rot="-5400000">
              <a:off x="2837" y="830"/>
              <a:ext cx="52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Freq (Hz)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The time-frequency plane</a:t>
            </a:r>
          </a:p>
        </p:txBody>
      </p:sp>
      <p:pic>
        <p:nvPicPr>
          <p:cNvPr id="43011" name="Picture 3" descr="signalforTFR"/>
          <p:cNvPicPr>
            <a:picLocks noChangeAspect="1" noChangeArrowheads="1"/>
          </p:cNvPicPr>
          <p:nvPr/>
        </p:nvPicPr>
        <p:blipFill>
          <a:blip r:embed="rId3" cstate="print"/>
          <a:srcRect l="13542" t="10715" r="10417" b="14285"/>
          <a:stretch>
            <a:fillRect/>
          </a:stretch>
        </p:blipFill>
        <p:spPr bwMode="auto">
          <a:xfrm>
            <a:off x="912813" y="1728788"/>
            <a:ext cx="3657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2284413" y="1646238"/>
            <a:ext cx="665162" cy="831850"/>
          </a:xfrm>
          <a:prstGeom prst="rect">
            <a:avLst/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sz="1800"/>
          </a:p>
        </p:txBody>
      </p:sp>
      <p:sp>
        <p:nvSpPr>
          <p:cNvPr id="43013" name="AutoShape 5"/>
          <p:cNvSpPr>
            <a:spLocks noChangeArrowheads="1"/>
          </p:cNvSpPr>
          <p:nvPr/>
        </p:nvSpPr>
        <p:spPr bwMode="auto">
          <a:xfrm>
            <a:off x="2451100" y="2478088"/>
            <a:ext cx="331788" cy="457200"/>
          </a:xfrm>
          <a:prstGeom prst="downArrow">
            <a:avLst>
              <a:gd name="adj1" fmla="val 50000"/>
              <a:gd name="adj2" fmla="val 34450"/>
            </a:avLst>
          </a:prstGeom>
          <a:solidFill>
            <a:srgbClr val="BE311A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200" b="1"/>
              <a:t>DFT</a:t>
            </a:r>
            <a:endParaRPr lang="en-US" sz="1800" b="1"/>
          </a:p>
        </p:txBody>
      </p:sp>
      <p:pic>
        <p:nvPicPr>
          <p:cNvPr id="43014" name="Picture 7" descr="TFRforTFR"/>
          <p:cNvPicPr>
            <a:picLocks noChangeAspect="1" noChangeArrowheads="1"/>
          </p:cNvPicPr>
          <p:nvPr/>
        </p:nvPicPr>
        <p:blipFill>
          <a:blip r:embed="rId4" cstate="print"/>
          <a:srcRect l="14026" t="8060" r="53737" b="11823"/>
          <a:stretch>
            <a:fillRect/>
          </a:stretch>
        </p:blipFill>
        <p:spPr bwMode="auto">
          <a:xfrm>
            <a:off x="787400" y="3276600"/>
            <a:ext cx="1828800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Text Box 8"/>
          <p:cNvSpPr txBox="1">
            <a:spLocks noChangeArrowheads="1"/>
          </p:cNvSpPr>
          <p:nvPr/>
        </p:nvSpPr>
        <p:spPr bwMode="auto">
          <a:xfrm rot="-5400000">
            <a:off x="-296862" y="3649662"/>
            <a:ext cx="1906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Frequency (Hz)</a:t>
            </a:r>
            <a:endParaRPr lang="en-US"/>
          </a:p>
        </p:txBody>
      </p:sp>
      <p:sp>
        <p:nvSpPr>
          <p:cNvPr id="43016" name="Text Box 14"/>
          <p:cNvSpPr txBox="1">
            <a:spLocks noChangeArrowheads="1"/>
          </p:cNvSpPr>
          <p:nvPr/>
        </p:nvSpPr>
        <p:spPr bwMode="auto">
          <a:xfrm>
            <a:off x="1371600" y="4572000"/>
            <a:ext cx="1081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Time</a:t>
            </a:r>
            <a:r>
              <a:rPr lang="en-US"/>
              <a:t> </a:t>
            </a:r>
            <a:r>
              <a:rPr lang="en-US" sz="1800"/>
              <a:t>(s)</a:t>
            </a:r>
            <a:endParaRPr lang="en-US"/>
          </a:p>
        </p:txBody>
      </p:sp>
      <p:sp>
        <p:nvSpPr>
          <p:cNvPr id="43017" name="Text Box 15"/>
          <p:cNvSpPr txBox="1">
            <a:spLocks noChangeArrowheads="1"/>
          </p:cNvSpPr>
          <p:nvPr/>
        </p:nvSpPr>
        <p:spPr bwMode="auto">
          <a:xfrm>
            <a:off x="3505200" y="2438400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Time (s)</a:t>
            </a:r>
            <a:endParaRPr lang="en-US"/>
          </a:p>
        </p:txBody>
      </p:sp>
      <p:sp>
        <p:nvSpPr>
          <p:cNvPr id="43018" name="Line 24"/>
          <p:cNvSpPr>
            <a:spLocks noChangeShapeType="1"/>
          </p:cNvSpPr>
          <p:nvPr/>
        </p:nvSpPr>
        <p:spPr bwMode="auto">
          <a:xfrm flipH="1">
            <a:off x="496888" y="2976563"/>
            <a:ext cx="43227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Line 25"/>
          <p:cNvSpPr>
            <a:spLocks noChangeShapeType="1"/>
          </p:cNvSpPr>
          <p:nvPr/>
        </p:nvSpPr>
        <p:spPr bwMode="auto">
          <a:xfrm flipV="1">
            <a:off x="912813" y="2976563"/>
            <a:ext cx="0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Line 26"/>
          <p:cNvSpPr>
            <a:spLocks noChangeShapeType="1"/>
          </p:cNvSpPr>
          <p:nvPr/>
        </p:nvSpPr>
        <p:spPr bwMode="auto">
          <a:xfrm flipV="1">
            <a:off x="1079500" y="2976563"/>
            <a:ext cx="0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Line 27"/>
          <p:cNvSpPr>
            <a:spLocks noChangeShapeType="1"/>
          </p:cNvSpPr>
          <p:nvPr/>
        </p:nvSpPr>
        <p:spPr bwMode="auto">
          <a:xfrm flipV="1">
            <a:off x="1244600" y="2976563"/>
            <a:ext cx="0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Line 28"/>
          <p:cNvSpPr>
            <a:spLocks noChangeShapeType="1"/>
          </p:cNvSpPr>
          <p:nvPr/>
        </p:nvSpPr>
        <p:spPr bwMode="auto">
          <a:xfrm flipV="1">
            <a:off x="1411288" y="2976563"/>
            <a:ext cx="0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Line 29"/>
          <p:cNvSpPr>
            <a:spLocks noChangeShapeType="1"/>
          </p:cNvSpPr>
          <p:nvPr/>
        </p:nvSpPr>
        <p:spPr bwMode="auto">
          <a:xfrm flipV="1">
            <a:off x="1868488" y="2976563"/>
            <a:ext cx="0" cy="82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Line 30"/>
          <p:cNvSpPr>
            <a:spLocks noChangeShapeType="1"/>
          </p:cNvSpPr>
          <p:nvPr/>
        </p:nvSpPr>
        <p:spPr bwMode="auto">
          <a:xfrm>
            <a:off x="1577975" y="3017838"/>
            <a:ext cx="207963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Line 31"/>
          <p:cNvSpPr>
            <a:spLocks noChangeShapeType="1"/>
          </p:cNvSpPr>
          <p:nvPr/>
        </p:nvSpPr>
        <p:spPr bwMode="auto">
          <a:xfrm flipV="1">
            <a:off x="1909763" y="3017838"/>
            <a:ext cx="70643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1366" name="Group 534"/>
          <p:cNvGraphicFramePr>
            <a:graphicFrameLocks noGrp="1"/>
          </p:cNvGraphicFramePr>
          <p:nvPr/>
        </p:nvGraphicFramePr>
        <p:xfrm>
          <a:off x="1066800" y="3155950"/>
          <a:ext cx="1877284" cy="1614772"/>
        </p:xfrm>
        <a:graphic>
          <a:graphicData uri="http://schemas.openxmlformats.org/drawingml/2006/table">
            <a:tbl>
              <a:tblPr/>
              <a:tblGrid>
                <a:gridCol w="208312"/>
                <a:gridCol w="208312"/>
                <a:gridCol w="209550"/>
                <a:gridCol w="208312"/>
                <a:gridCol w="208312"/>
                <a:gridCol w="208312"/>
                <a:gridCol w="209550"/>
                <a:gridCol w="208312"/>
                <a:gridCol w="208312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anchor="ctr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>
                      <a:noFill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56" marR="91456" marT="45711" marB="45711" horzOverflow="overflow">
                    <a:lnL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6F4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1353" name="Rectangle 521"/>
          <p:cNvSpPr>
            <a:spLocks noChangeArrowheads="1"/>
          </p:cNvSpPr>
          <p:nvPr/>
        </p:nvSpPr>
        <p:spPr bwMode="auto">
          <a:xfrm>
            <a:off x="4419600" y="3124200"/>
            <a:ext cx="4572000" cy="2971800"/>
          </a:xfrm>
          <a:prstGeom prst="rect">
            <a:avLst/>
          </a:prstGeom>
          <a:solidFill>
            <a:srgbClr val="E3E18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buClr>
                <a:srgbClr val="E3E187"/>
              </a:buClr>
              <a:buFont typeface="Times" charset="0"/>
              <a:buChar char="•"/>
            </a:pPr>
            <a:r>
              <a:rPr lang="en-US" sz="1800">
                <a:latin typeface="Consolas" pitchFamily="49" charset="0"/>
              </a:rPr>
              <a:t>cfg  = [];</a:t>
            </a:r>
          </a:p>
          <a:p>
            <a:pPr>
              <a:buClr>
                <a:srgbClr val="E3E187"/>
              </a:buClr>
              <a:buFont typeface="Times" charset="0"/>
              <a:buChar char="•"/>
            </a:pPr>
            <a:r>
              <a:rPr lang="en-US" sz="1800">
                <a:latin typeface="Consolas" pitchFamily="49" charset="0"/>
              </a:rPr>
              <a:t>cfg.method = ‘mtmconvol’;</a:t>
            </a:r>
          </a:p>
          <a:p>
            <a:pPr>
              <a:buClr>
                <a:srgbClr val="E3E187"/>
              </a:buClr>
              <a:buFont typeface="Times" charset="0"/>
              <a:buChar char="•"/>
            </a:pPr>
            <a:r>
              <a:rPr lang="en-US" sz="1800">
                <a:latin typeface="Consolas" pitchFamily="49" charset="0"/>
              </a:rPr>
              <a:t>cfg.foi    = [2 4 … 40];</a:t>
            </a:r>
          </a:p>
          <a:p>
            <a:pPr>
              <a:buClr>
                <a:srgbClr val="E3E187"/>
              </a:buClr>
              <a:buFont typeface="Times" charset="0"/>
              <a:buChar char="•"/>
            </a:pPr>
            <a:r>
              <a:rPr lang="en-US" sz="1800">
                <a:latin typeface="Consolas" pitchFamily="49" charset="0"/>
              </a:rPr>
              <a:t>cfg.toi    = [0:0.050:1.0];</a:t>
            </a:r>
          </a:p>
          <a:p>
            <a:pPr>
              <a:buClr>
                <a:srgbClr val="E3E187"/>
              </a:buClr>
              <a:buFont typeface="Times" charset="0"/>
              <a:buChar char="•"/>
            </a:pPr>
            <a:r>
              <a:rPr lang="en-US" sz="1800">
                <a:latin typeface="Consolas" pitchFamily="49" charset="0"/>
              </a:rPr>
              <a:t>cfg.t_ftimwin = [0.5 0.5 … 0.5];</a:t>
            </a:r>
          </a:p>
          <a:p>
            <a:r>
              <a:rPr lang="en-US" sz="1800">
                <a:latin typeface="Consolas" pitchFamily="49" charset="0"/>
              </a:rPr>
              <a:t>          .</a:t>
            </a:r>
          </a:p>
          <a:p>
            <a:r>
              <a:rPr lang="en-US" sz="1800">
                <a:latin typeface="Consolas" pitchFamily="49" charset="0"/>
              </a:rPr>
              <a:t>          .</a:t>
            </a:r>
          </a:p>
          <a:p>
            <a:r>
              <a:rPr lang="en-US" sz="1800">
                <a:latin typeface="Consolas" pitchFamily="49" charset="0"/>
              </a:rPr>
              <a:t>          . </a:t>
            </a:r>
          </a:p>
          <a:p>
            <a:r>
              <a:rPr lang="en-US" sz="1800">
                <a:latin typeface="Consolas" pitchFamily="49" charset="0"/>
              </a:rPr>
              <a:t>freq = </a:t>
            </a:r>
            <a:r>
              <a:rPr lang="en-US" sz="1800" smtClean="0">
                <a:latin typeface="Consolas" pitchFamily="49" charset="0"/>
              </a:rPr>
              <a:t>ft_freqanalysis(cfg</a:t>
            </a:r>
            <a:r>
              <a:rPr lang="en-US" sz="1800">
                <a:latin typeface="Consolas" pitchFamily="49" charset="0"/>
              </a:rPr>
              <a:t>, data);</a:t>
            </a:r>
          </a:p>
          <a:p>
            <a:endParaRPr lang="en-US" sz="1800"/>
          </a:p>
          <a:p>
            <a:endParaRPr lang="en-US" sz="1800"/>
          </a:p>
        </p:txBody>
      </p:sp>
      <p:grpSp>
        <p:nvGrpSpPr>
          <p:cNvPr id="2" name="Group 536"/>
          <p:cNvGrpSpPr>
            <a:grpSpLocks/>
          </p:cNvGrpSpPr>
          <p:nvPr/>
        </p:nvGrpSpPr>
        <p:grpSpPr bwMode="auto">
          <a:xfrm>
            <a:off x="2971800" y="3209544"/>
            <a:ext cx="1371600" cy="1371600"/>
            <a:chOff x="1872" y="2064"/>
            <a:chExt cx="864" cy="864"/>
          </a:xfrm>
        </p:grpSpPr>
        <p:sp>
          <p:nvSpPr>
            <p:cNvPr id="43164" name="Line 522"/>
            <p:cNvSpPr>
              <a:spLocks noChangeShapeType="1"/>
            </p:cNvSpPr>
            <p:nvPr/>
          </p:nvSpPr>
          <p:spPr bwMode="auto">
            <a:xfrm>
              <a:off x="1968" y="20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5" name="Line 523"/>
            <p:cNvSpPr>
              <a:spLocks noChangeShapeType="1"/>
            </p:cNvSpPr>
            <p:nvPr/>
          </p:nvSpPr>
          <p:spPr bwMode="auto">
            <a:xfrm>
              <a:off x="1872" y="206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6" name="Line 524"/>
            <p:cNvSpPr>
              <a:spLocks noChangeShapeType="1"/>
            </p:cNvSpPr>
            <p:nvPr/>
          </p:nvSpPr>
          <p:spPr bwMode="auto">
            <a:xfrm>
              <a:off x="1872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7" name="Line 525"/>
            <p:cNvSpPr>
              <a:spLocks noChangeShapeType="1"/>
            </p:cNvSpPr>
            <p:nvPr/>
          </p:nvSpPr>
          <p:spPr bwMode="auto">
            <a:xfrm>
              <a:off x="1872" y="225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8" name="Line 526"/>
            <p:cNvSpPr>
              <a:spLocks noChangeShapeType="1"/>
            </p:cNvSpPr>
            <p:nvPr/>
          </p:nvSpPr>
          <p:spPr bwMode="auto">
            <a:xfrm>
              <a:off x="1872" y="23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9" name="Line 527"/>
            <p:cNvSpPr>
              <a:spLocks noChangeShapeType="1"/>
            </p:cNvSpPr>
            <p:nvPr/>
          </p:nvSpPr>
          <p:spPr bwMode="auto">
            <a:xfrm>
              <a:off x="1872" y="244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0" name="Line 528"/>
            <p:cNvSpPr>
              <a:spLocks noChangeShapeType="1"/>
            </p:cNvSpPr>
            <p:nvPr/>
          </p:nvSpPr>
          <p:spPr bwMode="auto">
            <a:xfrm>
              <a:off x="1872" y="254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1" name="Line 529"/>
            <p:cNvSpPr>
              <a:spLocks noChangeShapeType="1"/>
            </p:cNvSpPr>
            <p:nvPr/>
          </p:nvSpPr>
          <p:spPr bwMode="auto">
            <a:xfrm>
              <a:off x="1872" y="264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2" name="Line 530"/>
            <p:cNvSpPr>
              <a:spLocks noChangeShapeType="1"/>
            </p:cNvSpPr>
            <p:nvPr/>
          </p:nvSpPr>
          <p:spPr bwMode="auto">
            <a:xfrm>
              <a:off x="1872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3" name="Line 531"/>
            <p:cNvSpPr>
              <a:spLocks noChangeShapeType="1"/>
            </p:cNvSpPr>
            <p:nvPr/>
          </p:nvSpPr>
          <p:spPr bwMode="auto">
            <a:xfrm>
              <a:off x="1872" y="28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4" name="Line 532"/>
            <p:cNvSpPr>
              <a:spLocks noChangeShapeType="1"/>
            </p:cNvSpPr>
            <p:nvPr/>
          </p:nvSpPr>
          <p:spPr bwMode="auto">
            <a:xfrm>
              <a:off x="1872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75" name="Line 535"/>
            <p:cNvSpPr>
              <a:spLocks noChangeShapeType="1"/>
            </p:cNvSpPr>
            <p:nvPr/>
          </p:nvSpPr>
          <p:spPr bwMode="auto">
            <a:xfrm flipV="1">
              <a:off x="2016" y="2448"/>
              <a:ext cx="72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369" name="Rectangle 537"/>
          <p:cNvSpPr>
            <a:spLocks noChangeArrowheads="1"/>
          </p:cNvSpPr>
          <p:nvPr/>
        </p:nvSpPr>
        <p:spPr bwMode="auto">
          <a:xfrm>
            <a:off x="4572000" y="3733800"/>
            <a:ext cx="4419600" cy="838200"/>
          </a:xfrm>
          <a:prstGeom prst="rect">
            <a:avLst/>
          </a:prstGeom>
          <a:solidFill>
            <a:srgbClr val="E3E18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370" name="Rectangle 538"/>
          <p:cNvSpPr>
            <a:spLocks noChangeArrowheads="1"/>
          </p:cNvSpPr>
          <p:nvPr/>
        </p:nvSpPr>
        <p:spPr bwMode="auto">
          <a:xfrm>
            <a:off x="4572000" y="4038600"/>
            <a:ext cx="4419600" cy="685800"/>
          </a:xfrm>
          <a:prstGeom prst="rect">
            <a:avLst/>
          </a:prstGeom>
          <a:solidFill>
            <a:srgbClr val="E3E18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371" name="Rectangle 539"/>
          <p:cNvSpPr>
            <a:spLocks noChangeArrowheads="1"/>
          </p:cNvSpPr>
          <p:nvPr/>
        </p:nvSpPr>
        <p:spPr bwMode="auto">
          <a:xfrm>
            <a:off x="4572000" y="4267200"/>
            <a:ext cx="4419600" cy="381000"/>
          </a:xfrm>
          <a:prstGeom prst="rect">
            <a:avLst/>
          </a:prstGeom>
          <a:solidFill>
            <a:srgbClr val="E3E18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554"/>
          <p:cNvGrpSpPr>
            <a:grpSpLocks/>
          </p:cNvGrpSpPr>
          <p:nvPr/>
        </p:nvGrpSpPr>
        <p:grpSpPr bwMode="auto">
          <a:xfrm>
            <a:off x="1295400" y="4114800"/>
            <a:ext cx="3048000" cy="1066800"/>
            <a:chOff x="816" y="2592"/>
            <a:chExt cx="1920" cy="672"/>
          </a:xfrm>
        </p:grpSpPr>
        <p:grpSp>
          <p:nvGrpSpPr>
            <p:cNvPr id="43151" name="Group 553"/>
            <p:cNvGrpSpPr>
              <a:grpSpLocks/>
            </p:cNvGrpSpPr>
            <p:nvPr/>
          </p:nvGrpSpPr>
          <p:grpSpPr bwMode="auto">
            <a:xfrm rot="5400000" flipV="1">
              <a:off x="1200" y="2784"/>
              <a:ext cx="96" cy="864"/>
              <a:chOff x="1632" y="3168"/>
              <a:chExt cx="96" cy="864"/>
            </a:xfrm>
          </p:grpSpPr>
          <p:sp>
            <p:nvSpPr>
              <p:cNvPr id="43153" name="Line 541"/>
              <p:cNvSpPr>
                <a:spLocks noChangeShapeType="1"/>
              </p:cNvSpPr>
              <p:nvPr/>
            </p:nvSpPr>
            <p:spPr bwMode="auto">
              <a:xfrm>
                <a:off x="1728" y="3168"/>
                <a:ext cx="0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4" name="Line 542"/>
              <p:cNvSpPr>
                <a:spLocks noChangeShapeType="1"/>
              </p:cNvSpPr>
              <p:nvPr/>
            </p:nvSpPr>
            <p:spPr bwMode="auto">
              <a:xfrm>
                <a:off x="1632" y="316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5" name="Line 543"/>
              <p:cNvSpPr>
                <a:spLocks noChangeShapeType="1"/>
              </p:cNvSpPr>
              <p:nvPr/>
            </p:nvSpPr>
            <p:spPr bwMode="auto">
              <a:xfrm>
                <a:off x="1632" y="326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6" name="Line 544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7" name="Line 545"/>
              <p:cNvSpPr>
                <a:spLocks noChangeShapeType="1"/>
              </p:cNvSpPr>
              <p:nvPr/>
            </p:nvSpPr>
            <p:spPr bwMode="auto">
              <a:xfrm>
                <a:off x="1632" y="345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8" name="Line 546"/>
              <p:cNvSpPr>
                <a:spLocks noChangeShapeType="1"/>
              </p:cNvSpPr>
              <p:nvPr/>
            </p:nvSpPr>
            <p:spPr bwMode="auto">
              <a:xfrm>
                <a:off x="1632" y="355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59" name="Line 547"/>
              <p:cNvSpPr>
                <a:spLocks noChangeShapeType="1"/>
              </p:cNvSpPr>
              <p:nvPr/>
            </p:nvSpPr>
            <p:spPr bwMode="auto">
              <a:xfrm>
                <a:off x="1632" y="364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60" name="Line 548"/>
              <p:cNvSpPr>
                <a:spLocks noChangeShapeType="1"/>
              </p:cNvSpPr>
              <p:nvPr/>
            </p:nvSpPr>
            <p:spPr bwMode="auto">
              <a:xfrm>
                <a:off x="1632" y="37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61" name="Line 549"/>
              <p:cNvSpPr>
                <a:spLocks noChangeShapeType="1"/>
              </p:cNvSpPr>
              <p:nvPr/>
            </p:nvSpPr>
            <p:spPr bwMode="auto">
              <a:xfrm>
                <a:off x="1632" y="384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62" name="Line 550"/>
              <p:cNvSpPr>
                <a:spLocks noChangeShapeType="1"/>
              </p:cNvSpPr>
              <p:nvPr/>
            </p:nvSpPr>
            <p:spPr bwMode="auto">
              <a:xfrm>
                <a:off x="1632" y="393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63" name="Line 551"/>
              <p:cNvSpPr>
                <a:spLocks noChangeShapeType="1"/>
              </p:cNvSpPr>
              <p:nvPr/>
            </p:nvSpPr>
            <p:spPr bwMode="auto">
              <a:xfrm>
                <a:off x="1632" y="40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52" name="Line 552"/>
            <p:cNvSpPr>
              <a:spLocks noChangeShapeType="1"/>
            </p:cNvSpPr>
            <p:nvPr/>
          </p:nvSpPr>
          <p:spPr bwMode="auto">
            <a:xfrm flipV="1">
              <a:off x="1776" y="2592"/>
              <a:ext cx="96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388" name="Line 556"/>
          <p:cNvSpPr>
            <a:spLocks noChangeShapeType="1"/>
          </p:cNvSpPr>
          <p:nvPr/>
        </p:nvSpPr>
        <p:spPr bwMode="auto">
          <a:xfrm>
            <a:off x="2971800" y="24384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353" grpId="0" animBg="1"/>
      <p:bldP spid="121369" grpId="0" animBg="1"/>
      <p:bldP spid="121369" grpId="1" animBg="1"/>
      <p:bldP spid="121370" grpId="0" animBg="1"/>
      <p:bldP spid="121370" grpId="1" animBg="1"/>
      <p:bldP spid="121371" grpId="0" animBg="1"/>
      <p:bldP spid="121371" grpId="1" animBg="1"/>
      <p:bldP spid="12138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The time-frequency plane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13" y="1979613"/>
            <a:ext cx="3786187" cy="4137025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smtClean="0"/>
              <a:t>Division is ‘up to you’</a:t>
            </a:r>
          </a:p>
          <a:p>
            <a:pPr eaLnBrk="1" hangingPunct="1"/>
            <a:r>
              <a:rPr lang="en-US" sz="1800" smtClean="0"/>
              <a:t>Depends on the phenomenon you want to investigate</a:t>
            </a:r>
          </a:p>
          <a:p>
            <a:pPr lvl="1" eaLnBrk="1" hangingPunct="1"/>
            <a:r>
              <a:rPr lang="en-US" sz="1600" smtClean="0"/>
              <a:t>Which frequency band?</a:t>
            </a:r>
          </a:p>
          <a:p>
            <a:pPr lvl="1" eaLnBrk="1" hangingPunct="1"/>
            <a:r>
              <a:rPr lang="en-US" sz="1600" smtClean="0"/>
              <a:t>Which time scale?</a:t>
            </a: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 cstate="print"/>
          <a:srcRect l="53555" t="8821"/>
          <a:stretch>
            <a:fillRect/>
          </a:stretch>
        </p:blipFill>
        <p:spPr bwMode="auto">
          <a:xfrm>
            <a:off x="5410200" y="912813"/>
            <a:ext cx="30480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en-US" sz="2000" smtClean="0"/>
              <a:t>Time versus frequency resolution</a:t>
            </a:r>
          </a:p>
        </p:txBody>
      </p:sp>
      <p:pic>
        <p:nvPicPr>
          <p:cNvPr id="136199" name="Picture 7" descr="TFR_timwin6cycles"/>
          <p:cNvPicPr>
            <a:picLocks noChangeAspect="1" noChangeArrowheads="1"/>
          </p:cNvPicPr>
          <p:nvPr/>
        </p:nvPicPr>
        <p:blipFill>
          <a:blip r:embed="rId3" cstate="print"/>
          <a:srcRect l="7031" r="7031"/>
          <a:stretch>
            <a:fillRect/>
          </a:stretch>
        </p:blipFill>
        <p:spPr bwMode="auto">
          <a:xfrm>
            <a:off x="3749675" y="4572000"/>
            <a:ext cx="1792288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0" name="Picture 8" descr="TFR_timwin10cycles"/>
          <p:cNvPicPr>
            <a:picLocks noChangeAspect="1" noChangeArrowheads="1"/>
          </p:cNvPicPr>
          <p:nvPr/>
        </p:nvPicPr>
        <p:blipFill>
          <a:blip r:embed="rId4" cstate="print"/>
          <a:srcRect l="7031" r="7031"/>
          <a:stretch>
            <a:fillRect/>
          </a:stretch>
        </p:blipFill>
        <p:spPr bwMode="auto">
          <a:xfrm>
            <a:off x="5514975" y="4572000"/>
            <a:ext cx="1792288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1" name="Picture 9" descr="TFR_timwin20cycles"/>
          <p:cNvPicPr>
            <a:picLocks noChangeAspect="1" noChangeArrowheads="1"/>
          </p:cNvPicPr>
          <p:nvPr/>
        </p:nvPicPr>
        <p:blipFill>
          <a:blip r:embed="rId5" cstate="print"/>
          <a:srcRect l="7031" r="7031"/>
          <a:stretch>
            <a:fillRect/>
          </a:stretch>
        </p:blipFill>
        <p:spPr bwMode="auto">
          <a:xfrm>
            <a:off x="7278688" y="4572000"/>
            <a:ext cx="1792287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11" descr="signal_60Hz_resoluti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066800"/>
            <a:ext cx="4159250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4" name="Picture 12" descr="powspec_60Hz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1071563"/>
            <a:ext cx="4159250" cy="31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3" name="Picture 5" descr="TFR_timwin2cycles"/>
          <p:cNvPicPr>
            <a:picLocks noChangeAspect="1" noChangeArrowheads="1"/>
          </p:cNvPicPr>
          <p:nvPr/>
        </p:nvPicPr>
        <p:blipFill>
          <a:blip r:embed="rId8" cstate="print"/>
          <a:srcRect r="7031"/>
          <a:stretch>
            <a:fillRect/>
          </a:stretch>
        </p:blipFill>
        <p:spPr bwMode="auto">
          <a:xfrm>
            <a:off x="0" y="4572000"/>
            <a:ext cx="1938338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Text Box 13"/>
          <p:cNvSpPr txBox="1">
            <a:spLocks noChangeArrowheads="1"/>
          </p:cNvSpPr>
          <p:nvPr/>
        </p:nvSpPr>
        <p:spPr bwMode="auto">
          <a:xfrm>
            <a:off x="228600" y="4267200"/>
            <a:ext cx="190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short timewindow</a:t>
            </a:r>
          </a:p>
        </p:txBody>
      </p:sp>
      <p:pic>
        <p:nvPicPr>
          <p:cNvPr id="37901" name="Picture 6" descr="TFR_timwin4cycles"/>
          <p:cNvPicPr>
            <a:picLocks noChangeAspect="1" noChangeArrowheads="1"/>
          </p:cNvPicPr>
          <p:nvPr/>
        </p:nvPicPr>
        <p:blipFill>
          <a:blip r:embed="rId9" cstate="print"/>
          <a:srcRect l="7031" r="7031"/>
          <a:stretch>
            <a:fillRect/>
          </a:stretch>
        </p:blipFill>
        <p:spPr bwMode="auto">
          <a:xfrm>
            <a:off x="1984375" y="4572000"/>
            <a:ext cx="1792288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7" name="Text Box 13"/>
          <p:cNvSpPr txBox="1">
            <a:spLocks noChangeArrowheads="1"/>
          </p:cNvSpPr>
          <p:nvPr/>
        </p:nvSpPr>
        <p:spPr bwMode="auto">
          <a:xfrm>
            <a:off x="7239000" y="4267200"/>
            <a:ext cx="190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long timewindow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5" grpId="0"/>
      <p:bldP spid="4506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Temporal smoothing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z="1800" dirty="0" smtClean="0"/>
              <a:t>Typically we want some smoothing in both the time and frequency dimensions</a:t>
            </a:r>
          </a:p>
          <a:p>
            <a:pPr eaLnBrk="1" hangingPunct="1"/>
            <a:r>
              <a:rPr lang="en-US" sz="1800" dirty="0" smtClean="0"/>
              <a:t>Temporal smoothing </a:t>
            </a:r>
            <a:r>
              <a:rPr lang="en-US" sz="1800" dirty="0" smtClean="0">
                <a:sym typeface="Wingdings" pitchFamily="2" charset="2"/>
              </a:rPr>
              <a:t> longer time windows</a:t>
            </a:r>
          </a:p>
          <a:p>
            <a:pPr eaLnBrk="1" hangingPunct="1"/>
            <a:r>
              <a:rPr lang="en-US" sz="1800" dirty="0" smtClean="0">
                <a:sym typeface="Wingdings" pitchFamily="2" charset="2"/>
              </a:rPr>
              <a:t>Longer time windows  higher frequency resolution (= less frequency smoothing)</a:t>
            </a:r>
          </a:p>
          <a:p>
            <a:pPr eaLnBrk="1" hangingPunct="1"/>
            <a:r>
              <a:rPr lang="en-US" sz="1800" dirty="0" smtClean="0">
                <a:sym typeface="Wingdings" pitchFamily="2" charset="2"/>
              </a:rPr>
              <a:t>Solution: </a:t>
            </a:r>
            <a:r>
              <a:rPr lang="en-US" sz="1800" dirty="0" err="1" smtClean="0">
                <a:sym typeface="Wingdings" pitchFamily="2" charset="2"/>
              </a:rPr>
              <a:t>multitapers</a:t>
            </a:r>
            <a:endParaRPr lang="en-US" dirty="0" smtClean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114800" y="3657600"/>
            <a:ext cx="4572000" cy="2667000"/>
          </a:xfrm>
          <a:prstGeom prst="rect">
            <a:avLst/>
          </a:prstGeom>
          <a:solidFill>
            <a:srgbClr val="E3E18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buClr>
                <a:srgbClr val="E3E187"/>
              </a:buClr>
            </a:pPr>
            <a:r>
              <a:rPr lang="en-US" sz="1800" dirty="0" err="1">
                <a:latin typeface="Consolas" pitchFamily="49" charset="0"/>
              </a:rPr>
              <a:t>cfg</a:t>
            </a:r>
            <a:r>
              <a:rPr lang="en-US" sz="1800" dirty="0">
                <a:latin typeface="Consolas" pitchFamily="49" charset="0"/>
              </a:rPr>
              <a:t>  = [];</a:t>
            </a:r>
          </a:p>
          <a:p>
            <a:pPr>
              <a:buClr>
                <a:srgbClr val="E3E187"/>
              </a:buClr>
            </a:pPr>
            <a:r>
              <a:rPr lang="en-US" sz="1800" dirty="0" err="1">
                <a:latin typeface="Consolas" pitchFamily="49" charset="0"/>
              </a:rPr>
              <a:t>cfg.method</a:t>
            </a:r>
            <a:r>
              <a:rPr lang="en-US" sz="1800" dirty="0">
                <a:latin typeface="Consolas" pitchFamily="49" charset="0"/>
              </a:rPr>
              <a:t> = ‘</a:t>
            </a:r>
            <a:r>
              <a:rPr lang="en-US" sz="1800" dirty="0" err="1">
                <a:latin typeface="Consolas" pitchFamily="49" charset="0"/>
              </a:rPr>
              <a:t>mtmconvol</a:t>
            </a:r>
            <a:r>
              <a:rPr lang="en-US" sz="1800" dirty="0">
                <a:latin typeface="Consolas" pitchFamily="49" charset="0"/>
              </a:rPr>
              <a:t>’;</a:t>
            </a:r>
          </a:p>
          <a:p>
            <a:pPr>
              <a:buClr>
                <a:srgbClr val="E3E187"/>
              </a:buClr>
            </a:pPr>
            <a:r>
              <a:rPr lang="en-US" sz="1800" dirty="0">
                <a:latin typeface="Consolas" pitchFamily="49" charset="0"/>
              </a:rPr>
              <a:t>cfg.foi    = [2 4 … 40];</a:t>
            </a:r>
          </a:p>
          <a:p>
            <a:pPr>
              <a:buClr>
                <a:srgbClr val="E3E187"/>
              </a:buClr>
            </a:pPr>
            <a:r>
              <a:rPr lang="en-US" sz="1800" dirty="0">
                <a:latin typeface="Consolas" pitchFamily="49" charset="0"/>
              </a:rPr>
              <a:t>cfg.toi    = [0:0.050:1.0];</a:t>
            </a:r>
          </a:p>
          <a:p>
            <a:pPr>
              <a:buClr>
                <a:srgbClr val="E3E187"/>
              </a:buClr>
            </a:pPr>
            <a:r>
              <a:rPr lang="en-US" sz="1800" dirty="0" err="1">
                <a:latin typeface="Consolas" pitchFamily="49" charset="0"/>
              </a:rPr>
              <a:t>cfg.t_ftimwin</a:t>
            </a:r>
            <a:r>
              <a:rPr lang="en-US" sz="1800" dirty="0">
                <a:latin typeface="Consolas" pitchFamily="49" charset="0"/>
              </a:rPr>
              <a:t> = [0.5 0.5 … 0.5];</a:t>
            </a:r>
          </a:p>
          <a:p>
            <a:r>
              <a:rPr lang="en-US" sz="1800" dirty="0" err="1">
                <a:latin typeface="Consolas" pitchFamily="49" charset="0"/>
              </a:rPr>
              <a:t>cfg.tapsmofrq</a:t>
            </a:r>
            <a:r>
              <a:rPr lang="en-US" sz="1800" dirty="0">
                <a:latin typeface="Consolas" pitchFamily="49" charset="0"/>
              </a:rPr>
              <a:t> = [2 2 … </a:t>
            </a:r>
            <a:r>
              <a:rPr lang="en-US" sz="1800" dirty="0" smtClean="0">
                <a:latin typeface="Consolas" pitchFamily="49" charset="0"/>
              </a:rPr>
              <a:t>2];</a:t>
            </a:r>
            <a:endParaRPr lang="en-US" sz="1800" dirty="0">
              <a:latin typeface="Consolas" pitchFamily="49" charset="0"/>
            </a:endParaRPr>
          </a:p>
          <a:p>
            <a:r>
              <a:rPr lang="en-US" sz="1800" dirty="0">
                <a:latin typeface="Consolas" pitchFamily="49" charset="0"/>
              </a:rPr>
              <a:t>          .</a:t>
            </a:r>
          </a:p>
          <a:p>
            <a:r>
              <a:rPr lang="en-US" sz="1800" dirty="0">
                <a:latin typeface="Consolas" pitchFamily="49" charset="0"/>
              </a:rPr>
              <a:t>          . </a:t>
            </a:r>
          </a:p>
          <a:p>
            <a:r>
              <a:rPr lang="en-US" sz="1800" dirty="0">
                <a:latin typeface="Consolas" pitchFamily="49" charset="0"/>
              </a:rPr>
              <a:t>freq = </a:t>
            </a:r>
            <a:r>
              <a:rPr lang="en-US" sz="1800" dirty="0" err="1" smtClean="0">
                <a:latin typeface="Consolas" pitchFamily="49" charset="0"/>
              </a:rPr>
              <a:t>ft_freqanalysis</a:t>
            </a:r>
            <a:r>
              <a:rPr lang="en-US" sz="1800" dirty="0" smtClean="0">
                <a:latin typeface="Consolas" pitchFamily="49" charset="0"/>
              </a:rPr>
              <a:t>(</a:t>
            </a:r>
            <a:r>
              <a:rPr lang="en-US" sz="1800" dirty="0" err="1" smtClean="0">
                <a:latin typeface="Consolas" pitchFamily="49" charset="0"/>
              </a:rPr>
              <a:t>cfg</a:t>
            </a:r>
            <a:r>
              <a:rPr lang="en-US" sz="1800" dirty="0">
                <a:latin typeface="Consolas" pitchFamily="49" charset="0"/>
              </a:rPr>
              <a:t>, data);</a:t>
            </a:r>
            <a:endParaRPr lang="en-US" sz="180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114800" y="5029200"/>
            <a:ext cx="3733800" cy="381000"/>
          </a:xfrm>
          <a:prstGeom prst="rect">
            <a:avLst/>
          </a:prstGeom>
          <a:noFill/>
          <a:ln w="25400">
            <a:solidFill>
              <a:srgbClr val="FF252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Sub summary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Time frequency analysis</a:t>
            </a:r>
          </a:p>
          <a:p>
            <a:pPr lvl="1" eaLnBrk="1" hangingPunct="1"/>
            <a:r>
              <a:rPr lang="nl-NL" smtClean="0"/>
              <a:t>Fourier analysis on shorter sliding time window</a:t>
            </a:r>
          </a:p>
          <a:p>
            <a:pPr eaLnBrk="1" hangingPunct="1"/>
            <a:r>
              <a:rPr lang="nl-NL" smtClean="0"/>
              <a:t>Evoked &amp; Induced activity</a:t>
            </a:r>
          </a:p>
          <a:p>
            <a:pPr eaLnBrk="1" hangingPunct="1"/>
            <a:r>
              <a:rPr lang="nl-NL" smtClean="0"/>
              <a:t>Time frequency resolution trade off</a:t>
            </a:r>
          </a:p>
          <a:p>
            <a:pPr eaLnBrk="1" hangingPunct="1"/>
            <a:r>
              <a:rPr lang="nl-NL" smtClean="0"/>
              <a:t>Temporal smoothing</a:t>
            </a:r>
          </a:p>
          <a:p>
            <a:pPr eaLnBrk="1" hangingPunct="1"/>
            <a:endParaRPr lang="nl-NL" smtClean="0"/>
          </a:p>
          <a:p>
            <a:pPr eaLnBrk="1" hangingPunct="1"/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Wavelet analysis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z="1800" smtClean="0"/>
              <a:t>Popular method to calculate time-frequency representations</a:t>
            </a:r>
          </a:p>
          <a:p>
            <a:pPr eaLnBrk="1" hangingPunct="1"/>
            <a:r>
              <a:rPr lang="en-US" sz="1800" smtClean="0"/>
              <a:t>Is based on convolution of signal with a family of ‘wavelets’ which capture different frequency components in the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0" y="1524000"/>
            <a:ext cx="4572000" cy="4648200"/>
            <a:chOff x="1440" y="960"/>
            <a:chExt cx="2880" cy="2928"/>
          </a:xfrm>
        </p:grpSpPr>
        <p:sp>
          <p:nvSpPr>
            <p:cNvPr id="49156" name="Rectangle 2"/>
            <p:cNvSpPr>
              <a:spLocks noChangeArrowheads="1"/>
            </p:cNvSpPr>
            <p:nvPr/>
          </p:nvSpPr>
          <p:spPr bwMode="auto">
            <a:xfrm>
              <a:off x="1440" y="960"/>
              <a:ext cx="2880" cy="2928"/>
            </a:xfrm>
            <a:prstGeom prst="rect">
              <a:avLst/>
            </a:prstGeom>
            <a:solidFill>
              <a:srgbClr val="E3E18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800">
                  <a:latin typeface="Consolas" pitchFamily="49" charset="0"/>
                </a:rPr>
                <a:t>cfg  = [];</a:t>
              </a:r>
            </a:p>
            <a:p>
              <a:r>
                <a:rPr lang="en-US" sz="1800">
                  <a:latin typeface="Consolas" pitchFamily="49" charset="0"/>
                </a:rPr>
                <a:t>cfg.method = ‘…’;</a:t>
              </a:r>
            </a:p>
            <a:p>
              <a:r>
                <a:rPr lang="en-US" sz="1800">
                  <a:latin typeface="Consolas" pitchFamily="49" charset="0"/>
                </a:rPr>
                <a:t>      .</a:t>
              </a:r>
            </a:p>
            <a:p>
              <a:r>
                <a:rPr lang="en-US" sz="1800">
                  <a:latin typeface="Consolas" pitchFamily="49" charset="0"/>
                </a:rPr>
                <a:t>      .</a:t>
              </a:r>
            </a:p>
            <a:p>
              <a:r>
                <a:rPr lang="en-US" sz="1800">
                  <a:latin typeface="Consolas" pitchFamily="49" charset="0"/>
                </a:rPr>
                <a:t>      .</a:t>
              </a:r>
            </a:p>
            <a:p>
              <a:r>
                <a:rPr lang="en-US" sz="1800" smtClean="0">
                  <a:latin typeface="Consolas" pitchFamily="49" charset="0"/>
                </a:rPr>
                <a:t>freq = ft_freqanalysis(cfg</a:t>
              </a:r>
              <a:r>
                <a:rPr lang="en-US" sz="1800">
                  <a:latin typeface="Consolas" pitchFamily="49" charset="0"/>
                </a:rPr>
                <a:t>, data);</a:t>
              </a:r>
            </a:p>
            <a:p>
              <a:endParaRPr lang="en-US" sz="1800">
                <a:latin typeface="Consolas" pitchFamily="49" charset="0"/>
              </a:endParaRPr>
            </a:p>
            <a:p>
              <a:endParaRPr lang="en-US" sz="1800"/>
            </a:p>
            <a:p>
              <a:endParaRPr lang="en-US" sz="1800"/>
            </a:p>
            <a:p>
              <a:endParaRPr lang="en-US" sz="1800"/>
            </a:p>
            <a:p>
              <a:endParaRPr lang="en-US" sz="1800"/>
            </a:p>
            <a:p>
              <a:endParaRPr lang="en-US" sz="1800"/>
            </a:p>
          </p:txBody>
        </p:sp>
        <p:sp>
          <p:nvSpPr>
            <p:cNvPr id="49157" name="Rectangle 3"/>
            <p:cNvSpPr>
              <a:spLocks noChangeArrowheads="1"/>
            </p:cNvSpPr>
            <p:nvPr/>
          </p:nvSpPr>
          <p:spPr bwMode="auto">
            <a:xfrm>
              <a:off x="2544" y="1518"/>
              <a:ext cx="1056" cy="240"/>
            </a:xfrm>
            <a:prstGeom prst="rect">
              <a:avLst/>
            </a:prstGeom>
            <a:solidFill>
              <a:srgbClr val="FFFD98"/>
            </a:solidFill>
            <a:ln w="25400">
              <a:solidFill>
                <a:srgbClr val="FF252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latin typeface="Consolas" pitchFamily="49" charset="0"/>
                </a:rPr>
                <a:t>‘wltconvol’;</a:t>
              </a:r>
            </a:p>
          </p:txBody>
        </p:sp>
      </p:grpSp>
      <p:sp>
        <p:nvSpPr>
          <p:cNvPr id="49155" name="Rectangle 6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smtClean="0"/>
              <a:t>Wavelet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609600"/>
            <a:ext cx="5692775" cy="354013"/>
          </a:xfrm>
        </p:spPr>
        <p:txBody>
          <a:bodyPr lIns="91440" tIns="45720" rIns="91440" bIns="45720" anchor="t"/>
          <a:lstStyle/>
          <a:p>
            <a:pPr eaLnBrk="1" hangingPunct="1"/>
            <a:r>
              <a:rPr lang="en-US" smtClean="0"/>
              <a:t>Wavelets</a:t>
            </a:r>
            <a:endParaRPr lang="en-US" b="0" i="1" smtClean="0"/>
          </a:p>
        </p:txBody>
      </p:sp>
      <p:pic>
        <p:nvPicPr>
          <p:cNvPr id="41995" name="Picture 11" descr="gau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9800"/>
            <a:ext cx="2846388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6" name="Picture 12" descr="cosinewa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8013" y="3884613"/>
            <a:ext cx="2846387" cy="21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8" name="Picture 14" descr="coswavele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3886200"/>
            <a:ext cx="2846388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00" name="Picture 16" descr="sinewav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1447800"/>
            <a:ext cx="2846387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01" name="Picture 17" descr="sinewavele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446213"/>
            <a:ext cx="2846388" cy="21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381000" y="1919288"/>
            <a:ext cx="781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Taper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3613150" y="1143000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Sine wave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3613150" y="3581400"/>
            <a:ext cx="149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Cosine wave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2819400" y="3124200"/>
            <a:ext cx="4556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X</a:t>
            </a:r>
            <a:endParaRPr lang="en-US" sz="1800"/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5851525" y="2178050"/>
            <a:ext cx="450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/>
              <a:t>=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5791200" y="4692650"/>
            <a:ext cx="450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2" grpId="0"/>
      <p:bldP spid="42003" grpId="0"/>
      <p:bldP spid="42004" grpId="0"/>
      <p:bldP spid="42005" grpId="0"/>
      <p:bldP spid="42006" grpId="0"/>
      <p:bldP spid="4200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Wavelet analysis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79613"/>
            <a:ext cx="4852988" cy="3811587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smtClean="0"/>
              <a:t>Wavelet width determines time-frequency resolution</a:t>
            </a:r>
          </a:p>
          <a:p>
            <a:pPr eaLnBrk="1" hangingPunct="1"/>
            <a:r>
              <a:rPr lang="en-US" sz="1800" smtClean="0"/>
              <a:t>Width function of frequency (often 5 cycles)</a:t>
            </a:r>
          </a:p>
          <a:p>
            <a:pPr eaLnBrk="1" hangingPunct="1"/>
            <a:r>
              <a:rPr lang="en-US" sz="1800" smtClean="0"/>
              <a:t>‘Long’ wavelet at low frequencies leads to relatively narrow frequency resolution but poor temporal resolution</a:t>
            </a:r>
          </a:p>
          <a:p>
            <a:pPr eaLnBrk="1" hangingPunct="1"/>
            <a:r>
              <a:rPr lang="en-US" sz="1800" smtClean="0"/>
              <a:t>‘Short’ wavelet at high frequencies leads to broad frequency resolution but more accurate temporal resolution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663825"/>
            <a:ext cx="30480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mtClean="0"/>
              <a:t>Long range synchronization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752600"/>
            <a:ext cx="5715000" cy="290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86000" y="5334000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the focus of this talk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Wavelet analysis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type="body" idx="1"/>
          </p:nvPr>
        </p:nvSpPr>
        <p:spPr>
          <a:xfrm>
            <a:off x="1090613" y="1066800"/>
            <a:ext cx="7720012" cy="1600200"/>
          </a:xfrm>
        </p:spPr>
        <p:txBody>
          <a:bodyPr lIns="91440" tIns="45720" rIns="91440" bIns="45720"/>
          <a:lstStyle/>
          <a:p>
            <a:pPr eaLnBrk="1" hangingPunct="1"/>
            <a:r>
              <a:rPr lang="en-US" sz="1800" smtClean="0"/>
              <a:t>Very similar to Fourier analysis, but</a:t>
            </a:r>
          </a:p>
          <a:p>
            <a:pPr lvl="1" eaLnBrk="1" hangingPunct="1">
              <a:buClr>
                <a:schemeClr val="tx1"/>
              </a:buClr>
              <a:buFontTx/>
              <a:buChar char="-"/>
            </a:pPr>
            <a:r>
              <a:rPr lang="en-US" sz="1600" smtClean="0"/>
              <a:t>Tiles the time frequency plane in a particular way with few degrees of freedom</a:t>
            </a:r>
            <a:endParaRPr lang="en-US" smtClean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76200" y="2667000"/>
            <a:ext cx="4495800" cy="3429000"/>
          </a:xfrm>
          <a:prstGeom prst="rect">
            <a:avLst/>
          </a:prstGeom>
          <a:solidFill>
            <a:srgbClr val="A9E3A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%time frequency analysis with</a:t>
            </a:r>
          </a:p>
          <a:p>
            <a:r>
              <a:rPr lang="en-US" sz="1800">
                <a:latin typeface="Consolas" pitchFamily="49" charset="0"/>
              </a:rPr>
              <a:t>%multitapers</a:t>
            </a:r>
          </a:p>
          <a:p>
            <a:endParaRPr lang="en-US" sz="1800">
              <a:latin typeface="Consolas" pitchFamily="49" charset="0"/>
            </a:endParaRPr>
          </a:p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‘mtmconvol’;</a:t>
            </a:r>
          </a:p>
          <a:p>
            <a:r>
              <a:rPr lang="en-US" sz="1800">
                <a:latin typeface="Consolas" pitchFamily="49" charset="0"/>
              </a:rPr>
              <a:t>cfg.toi    = [0:0.05:1];</a:t>
            </a:r>
          </a:p>
          <a:p>
            <a:r>
              <a:rPr lang="en-US" sz="1800">
                <a:latin typeface="Consolas" pitchFamily="49" charset="0"/>
              </a:rPr>
              <a:t>cfg.foi    = [4 8 … 80];</a:t>
            </a:r>
          </a:p>
          <a:p>
            <a:r>
              <a:rPr lang="en-US" sz="1800">
                <a:latin typeface="Consolas" pitchFamily="49" charset="0"/>
              </a:rPr>
              <a:t>cfg.t_ftimwin = [0.5 0.5 … 0.5];</a:t>
            </a:r>
          </a:p>
          <a:p>
            <a:r>
              <a:rPr lang="en-US" sz="1800">
                <a:latin typeface="Consolas" pitchFamily="49" charset="0"/>
              </a:rPr>
              <a:t>cfg.tapsmofrq = [2 2 … </a:t>
            </a:r>
            <a:r>
              <a:rPr lang="en-US" sz="1800" smtClean="0">
                <a:latin typeface="Consolas" pitchFamily="49" charset="0"/>
              </a:rPr>
              <a:t>2];</a:t>
            </a:r>
            <a:endParaRPr lang="en-US" sz="1800">
              <a:latin typeface="Consolas" pitchFamily="49" charset="0"/>
            </a:endParaRP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 smtClean="0">
                <a:latin typeface="Consolas" pitchFamily="49" charset="0"/>
              </a:rPr>
              <a:t>freq = ft_freqanalysis(cfg</a:t>
            </a:r>
            <a:r>
              <a:rPr lang="en-US" sz="1800">
                <a:latin typeface="Consolas" pitchFamily="49" charset="0"/>
              </a:rPr>
              <a:t>, data);</a:t>
            </a:r>
            <a:endParaRPr lang="en-US" sz="1800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572000" y="2667000"/>
            <a:ext cx="4500563" cy="3429000"/>
          </a:xfrm>
          <a:prstGeom prst="rect">
            <a:avLst/>
          </a:prstGeom>
          <a:solidFill>
            <a:srgbClr val="E3E187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1800">
                <a:latin typeface="Consolas" pitchFamily="49" charset="0"/>
              </a:rPr>
              <a:t>%time frequency analysis with</a:t>
            </a:r>
          </a:p>
          <a:p>
            <a:r>
              <a:rPr lang="en-US" sz="1800">
                <a:latin typeface="Consolas" pitchFamily="49" charset="0"/>
              </a:rPr>
              <a:t>%wavelets</a:t>
            </a:r>
          </a:p>
          <a:p>
            <a:endParaRPr lang="en-US" sz="1800">
              <a:latin typeface="Consolas" pitchFamily="49" charset="0"/>
            </a:endParaRPr>
          </a:p>
          <a:p>
            <a:r>
              <a:rPr lang="en-US" sz="1800">
                <a:latin typeface="Consolas" pitchFamily="49" charset="0"/>
              </a:rPr>
              <a:t>cfg  = [];</a:t>
            </a:r>
          </a:p>
          <a:p>
            <a:r>
              <a:rPr lang="en-US" sz="1800">
                <a:latin typeface="Consolas" pitchFamily="49" charset="0"/>
              </a:rPr>
              <a:t>cfg.method = ‘wltconvol’;</a:t>
            </a:r>
          </a:p>
          <a:p>
            <a:r>
              <a:rPr lang="en-US" sz="1800">
                <a:latin typeface="Consolas" pitchFamily="49" charset="0"/>
              </a:rPr>
              <a:t>cfg.toi    = [0:0.05:1];</a:t>
            </a:r>
          </a:p>
          <a:p>
            <a:r>
              <a:rPr lang="en-US" sz="1800">
                <a:latin typeface="Consolas" pitchFamily="49" charset="0"/>
              </a:rPr>
              <a:t>cfg.foi    = [4 8 … 80];</a:t>
            </a:r>
          </a:p>
          <a:p>
            <a:r>
              <a:rPr lang="en-US" sz="1800">
                <a:latin typeface="Consolas" pitchFamily="49" charset="0"/>
              </a:rPr>
              <a:t>cfg.width  = 7;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>
                <a:latin typeface="Consolas" pitchFamily="49" charset="0"/>
              </a:rPr>
              <a:t>      .</a:t>
            </a:r>
          </a:p>
          <a:p>
            <a:r>
              <a:rPr lang="en-US" sz="1800" smtClean="0">
                <a:latin typeface="Consolas" pitchFamily="49" charset="0"/>
              </a:rPr>
              <a:t>freq = ft_freqanalysis(cfg</a:t>
            </a:r>
            <a:r>
              <a:rPr lang="en-US" sz="1800">
                <a:latin typeface="Consolas" pitchFamily="49" charset="0"/>
              </a:rPr>
              <a:t>, data);</a:t>
            </a:r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44036" grpId="0" animBg="1"/>
      <p:bldP spid="440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nl-NL" smtClean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sz="1800" smtClean="0"/>
              <a:t>Spectral analysis</a:t>
            </a:r>
          </a:p>
          <a:p>
            <a:pPr lvl="1" eaLnBrk="1" hangingPunct="1"/>
            <a:r>
              <a:rPr lang="en-US" sz="1600" smtClean="0"/>
              <a:t>Relation between time and frequency domains</a:t>
            </a:r>
          </a:p>
          <a:p>
            <a:pPr lvl="1" eaLnBrk="1" hangingPunct="1"/>
            <a:r>
              <a:rPr lang="en-US" sz="1600" smtClean="0"/>
              <a:t>Tapers</a:t>
            </a:r>
          </a:p>
          <a:p>
            <a:pPr eaLnBrk="1" hangingPunct="1"/>
            <a:r>
              <a:rPr lang="en-US" sz="1800" smtClean="0"/>
              <a:t>Time frequency analysis</a:t>
            </a:r>
          </a:p>
          <a:p>
            <a:pPr lvl="1" eaLnBrk="1" hangingPunct="1"/>
            <a:r>
              <a:rPr lang="en-US" sz="1600" smtClean="0"/>
              <a:t>Time vs frequency resolution</a:t>
            </a:r>
          </a:p>
          <a:p>
            <a:pPr eaLnBrk="1" hangingPunct="1"/>
            <a:r>
              <a:rPr lang="en-US" sz="1800" smtClean="0"/>
              <a:t>Wavelets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z="1800" smtClean="0"/>
              <a:t>Hands-on: Time-frequency analysis of power</a:t>
            </a:r>
          </a:p>
          <a:p>
            <a:pPr lvl="1" eaLnBrk="1" hangingPunct="1"/>
            <a:r>
              <a:rPr lang="en-US" sz="1600" smtClean="0"/>
              <a:t>Hanning window</a:t>
            </a:r>
          </a:p>
          <a:p>
            <a:pPr lvl="1" eaLnBrk="1" hangingPunct="1"/>
            <a:r>
              <a:rPr lang="en-US" sz="1600" smtClean="0"/>
              <a:t>Multi-tapers</a:t>
            </a:r>
          </a:p>
          <a:p>
            <a:pPr lvl="1" eaLnBrk="1" hangingPunct="1"/>
            <a:r>
              <a:rPr lang="en-US" sz="1600" smtClean="0"/>
              <a:t>Wavelets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nl-NL" smtClean="0"/>
              <a:t>Brain signals contain oscillatory activity</a:t>
            </a:r>
            <a:br>
              <a:rPr lang="nl-NL" smtClean="0"/>
            </a:br>
            <a:r>
              <a:rPr lang="nl-NL" smtClean="0"/>
              <a:t>at multiple frequencies</a:t>
            </a:r>
            <a:endParaRPr lang="nl-NL" sz="160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" y="1900238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800"/>
              <a:t>Alpha ~10Hz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33400" y="3048000"/>
            <a:ext cx="8001000" cy="3667125"/>
            <a:chOff x="381000" y="3048000"/>
            <a:chExt cx="8001000" cy="3666579"/>
          </a:xfrm>
        </p:grpSpPr>
        <p:pic>
          <p:nvPicPr>
            <p:cNvPr id="820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3581399"/>
              <a:ext cx="5867400" cy="2383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t="6723"/>
            <a:stretch>
              <a:fillRect/>
            </a:stretch>
          </p:blipFill>
          <p:spPr bwMode="auto">
            <a:xfrm>
              <a:off x="5791199" y="3048000"/>
              <a:ext cx="2590801" cy="3666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457200" y="5943169"/>
              <a:ext cx="7478713" cy="609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Font typeface="Symbol" pitchFamily="18" charset="2"/>
                <a:buNone/>
                <a:defRPr/>
              </a:pPr>
              <a:r>
                <a:rPr lang="en-US" sz="1400" i="1" kern="0" dirty="0">
                  <a:latin typeface="+mn-lt"/>
                  <a:cs typeface="+mn-cs"/>
                </a:rPr>
                <a:t>Jensen et al, 1999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155700" y="1371600"/>
            <a:ext cx="7988300" cy="1676400"/>
            <a:chOff x="1155700" y="1371600"/>
            <a:chExt cx="7988300" cy="1676400"/>
          </a:xfrm>
        </p:grpSpPr>
        <p:pic>
          <p:nvPicPr>
            <p:cNvPr id="819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5700" y="1371600"/>
              <a:ext cx="7607300" cy="1671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0" name="Rectangle 7"/>
            <p:cNvSpPr>
              <a:spLocks noChangeArrowheads="1"/>
            </p:cNvSpPr>
            <p:nvPr/>
          </p:nvSpPr>
          <p:spPr bwMode="auto">
            <a:xfrm>
              <a:off x="7559675" y="2743200"/>
              <a:ext cx="15843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i="1"/>
                <a:t>Cohen, 1972</a:t>
              </a:r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2400" y="3733800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sz="1800" dirty="0" err="1"/>
              <a:t>Theta</a:t>
            </a:r>
            <a:endParaRPr lang="nl-NL" sz="1800" dirty="0"/>
          </a:p>
          <a:p>
            <a:r>
              <a:rPr lang="nl-NL" sz="1800" dirty="0"/>
              <a:t>~7Hz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 anchor="t"/>
          <a:lstStyle/>
          <a:p>
            <a:pPr eaLnBrk="1" hangingPunct="1"/>
            <a:r>
              <a:rPr lang="nl-NL" smtClean="0"/>
              <a:t>Brain signals contain oscillatory activity</a:t>
            </a:r>
            <a:br>
              <a:rPr lang="nl-NL" smtClean="0"/>
            </a:br>
            <a:r>
              <a:rPr lang="nl-NL" smtClean="0"/>
              <a:t>at multiple frequencies</a:t>
            </a:r>
            <a:endParaRPr lang="nl-NL" sz="1600" smtClean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81000" y="1524000"/>
            <a:ext cx="8534400" cy="2362200"/>
            <a:chOff x="381000" y="1524000"/>
            <a:chExt cx="8534399" cy="2362984"/>
          </a:xfrm>
        </p:grpSpPr>
        <p:pic>
          <p:nvPicPr>
            <p:cNvPr id="922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4530" t="38461" b="32805"/>
            <a:stretch>
              <a:fillRect/>
            </a:stretch>
          </p:blipFill>
          <p:spPr bwMode="auto">
            <a:xfrm>
              <a:off x="5334000" y="1524000"/>
              <a:ext cx="3581399" cy="2362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71600" y="1828800"/>
              <a:ext cx="3581400" cy="121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6" name="Rectangle 7"/>
            <p:cNvSpPr>
              <a:spLocks noChangeArrowheads="1"/>
            </p:cNvSpPr>
            <p:nvPr/>
          </p:nvSpPr>
          <p:spPr bwMode="auto">
            <a:xfrm>
              <a:off x="381000" y="3200400"/>
              <a:ext cx="2133600" cy="307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i="1"/>
                <a:t>Hoogenboom et al, 2006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1828800"/>
            <a:ext cx="125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Gamma</a:t>
            </a:r>
          </a:p>
          <a:p>
            <a:r>
              <a:rPr lang="en-US" sz="1800" dirty="0" smtClean="0"/>
              <a:t>~40-90 Hz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univariat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850" y="1354138"/>
            <a:ext cx="568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univariate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2850" y="1354138"/>
            <a:ext cx="568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univariate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2850" y="1354138"/>
            <a:ext cx="568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background note on oscillations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216400" y="2009775"/>
            <a:ext cx="1193800" cy="481013"/>
            <a:chOff x="4216756" y="2009881"/>
            <a:chExt cx="1193444" cy="480575"/>
          </a:xfrm>
        </p:grpSpPr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4216756" y="2477768"/>
              <a:ext cx="653855" cy="1268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4" name="TextBox 15"/>
            <p:cNvSpPr txBox="1">
              <a:spLocks noChangeArrowheads="1"/>
            </p:cNvSpPr>
            <p:nvPr/>
          </p:nvSpPr>
          <p:spPr bwMode="auto">
            <a:xfrm>
              <a:off x="4216756" y="2009881"/>
              <a:ext cx="11934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period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89638" y="1622425"/>
            <a:ext cx="1630362" cy="1735138"/>
            <a:chOff x="6563834" y="2088576"/>
            <a:chExt cx="1630918" cy="1735790"/>
          </a:xfrm>
        </p:grpSpPr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 rot="5400000">
              <a:off x="5868246" y="3082724"/>
              <a:ext cx="1481695" cy="158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2" name="TextBox 16"/>
            <p:cNvSpPr txBox="1">
              <a:spLocks noChangeArrowheads="1"/>
            </p:cNvSpPr>
            <p:nvPr/>
          </p:nvSpPr>
          <p:spPr bwMode="auto">
            <a:xfrm>
              <a:off x="6563834" y="2088576"/>
              <a:ext cx="16309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amplitude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216400" y="4141788"/>
            <a:ext cx="1270000" cy="463550"/>
            <a:chOff x="4216756" y="4142540"/>
            <a:chExt cx="1269644" cy="463253"/>
          </a:xfrm>
        </p:grpSpPr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>
              <a:off x="4216756" y="4142540"/>
              <a:ext cx="209491" cy="1586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 type="diamond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TextBox 26"/>
            <p:cNvSpPr txBox="1">
              <a:spLocks noChangeArrowheads="1"/>
            </p:cNvSpPr>
            <p:nvPr/>
          </p:nvSpPr>
          <p:spPr bwMode="auto">
            <a:xfrm>
              <a:off x="4216756" y="4144128"/>
              <a:ext cx="12696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phase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fetch-3"/>
          <p:cNvPicPr>
            <a:picLocks noChangeAspect="1" noChangeArrowheads="1"/>
          </p:cNvPicPr>
          <p:nvPr/>
        </p:nvPicPr>
        <p:blipFill>
          <a:blip r:embed="rId3" cstate="print"/>
          <a:srcRect b="15385"/>
          <a:stretch>
            <a:fillRect/>
          </a:stretch>
        </p:blipFill>
        <p:spPr bwMode="auto">
          <a:xfrm>
            <a:off x="990600" y="1330325"/>
            <a:ext cx="713740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990600" y="3505200"/>
            <a:ext cx="1371600" cy="609600"/>
            <a:chOff x="624" y="2204"/>
            <a:chExt cx="864" cy="384"/>
          </a:xfrm>
        </p:grpSpPr>
        <p:pic>
          <p:nvPicPr>
            <p:cNvPr id="11269" name="Picture 17" descr="fetch-3"/>
            <p:cNvPicPr>
              <a:picLocks noChangeAspect="1" noChangeArrowheads="1"/>
            </p:cNvPicPr>
            <p:nvPr/>
          </p:nvPicPr>
          <p:blipFill>
            <a:blip r:embed="rId3" cstate="print"/>
            <a:srcRect l="1353" t="42706" r="83687" b="51611"/>
            <a:stretch>
              <a:fillRect/>
            </a:stretch>
          </p:blipFill>
          <p:spPr bwMode="auto">
            <a:xfrm>
              <a:off x="702" y="2305"/>
              <a:ext cx="672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0" name="Oval 18"/>
            <p:cNvSpPr>
              <a:spLocks noChangeArrowheads="1"/>
            </p:cNvSpPr>
            <p:nvPr/>
          </p:nvSpPr>
          <p:spPr bwMode="auto">
            <a:xfrm>
              <a:off x="624" y="2204"/>
              <a:ext cx="864" cy="384"/>
            </a:xfrm>
            <a:prstGeom prst="ellipse">
              <a:avLst/>
            </a:prstGeom>
            <a:noFill/>
            <a:ln w="44450">
              <a:solidFill>
                <a:srgbClr val="FF252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8" name="Rectangle 30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smtClean="0"/>
              <a:t>Fieldtrip function for analysis of oscillations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donders_noru">
  <a:themeElements>
    <a:clrScheme name="powerpoint_donders_nor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owerpoint_donders_nor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_donders_nor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donders_nor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donders_noru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donders_noru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donders_noru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donders_noru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donders_noru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MacOS HD:Applications:Microsoft Office 2004:Templates:My Templates:powerpoint_donders_noru.pot</Template>
  <TotalTime>2568</TotalTime>
  <Words>1536</Words>
  <Application>Microsoft Office PowerPoint</Application>
  <PresentationFormat>On-screen Show (4:3)</PresentationFormat>
  <Paragraphs>455</Paragraphs>
  <Slides>51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powerpoint_donders_noru</vt:lpstr>
      <vt:lpstr>Office Theme</vt:lpstr>
      <vt:lpstr>Fundamentals of the analysis of neuronal oscillations</vt:lpstr>
      <vt:lpstr>Outline</vt:lpstr>
      <vt:lpstr>Motivation</vt:lpstr>
      <vt:lpstr>Local synchronization</vt:lpstr>
      <vt:lpstr>Long range synchronization</vt:lpstr>
      <vt:lpstr>Brain signals contain oscillatory activity at multiple frequencies</vt:lpstr>
      <vt:lpstr>Brain signals contain oscillatory activity at multiple frequencies</vt:lpstr>
      <vt:lpstr>A background note on oscillations</vt:lpstr>
      <vt:lpstr>Fieldtrip function for analysis of oscillations </vt:lpstr>
      <vt:lpstr>Spectral analysis </vt:lpstr>
      <vt:lpstr>Spectral decomposition: the principle</vt:lpstr>
      <vt:lpstr>Spectral decomposition: the power spectrum</vt:lpstr>
      <vt:lpstr>Powerspectrum of real data</vt:lpstr>
      <vt:lpstr>Spectral analysis</vt:lpstr>
      <vt:lpstr>Time-frequency relation</vt:lpstr>
      <vt:lpstr>Time-frequency relation</vt:lpstr>
      <vt:lpstr>Time-frequency relation</vt:lpstr>
      <vt:lpstr>Time-frequency relation</vt:lpstr>
      <vt:lpstr>Goal and challenges</vt:lpstr>
      <vt:lpstr>Spectral leakage and tapering</vt:lpstr>
      <vt:lpstr>Multitapers</vt:lpstr>
      <vt:lpstr>Multitapers</vt:lpstr>
      <vt:lpstr>Multitapers demo</vt:lpstr>
      <vt:lpstr>Slide 24</vt:lpstr>
      <vt:lpstr>Multitapers</vt:lpstr>
      <vt:lpstr>Multitapers</vt:lpstr>
      <vt:lpstr>Sub summary</vt:lpstr>
      <vt:lpstr>Time-frequency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Time frequency analysis</vt:lpstr>
      <vt:lpstr>Evoked versus induced activity</vt:lpstr>
      <vt:lpstr>Noisy signal -&gt; many trials needed</vt:lpstr>
      <vt:lpstr>The time-frequency plane</vt:lpstr>
      <vt:lpstr>The time-frequency plane</vt:lpstr>
      <vt:lpstr>Time versus frequency resolution</vt:lpstr>
      <vt:lpstr>Temporal smoothing</vt:lpstr>
      <vt:lpstr>Sub summary</vt:lpstr>
      <vt:lpstr>Wavelet analysis</vt:lpstr>
      <vt:lpstr>Wavelet analysis</vt:lpstr>
      <vt:lpstr>Wavelets</vt:lpstr>
      <vt:lpstr>Wavelet analysis</vt:lpstr>
      <vt:lpstr>Wavelet analysis</vt:lpstr>
      <vt:lpstr>Summary</vt:lpstr>
    </vt:vector>
  </TitlesOfParts>
  <Company>F.C. Donders Centre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neuronal oscillations and synchrony</dc:title>
  <dc:creator>ingnie</dc:creator>
  <cp:lastModifiedBy>user</cp:lastModifiedBy>
  <cp:revision>183</cp:revision>
  <dcterms:created xsi:type="dcterms:W3CDTF">2011-01-16T11:15:53Z</dcterms:created>
  <dcterms:modified xsi:type="dcterms:W3CDTF">2014-02-23T15:18:17Z</dcterms:modified>
</cp:coreProperties>
</file>